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7"/>
  </p:notesMasterIdLst>
  <p:sldIdLst>
    <p:sldId id="256" r:id="rId2"/>
    <p:sldId id="282" r:id="rId3"/>
    <p:sldId id="600" r:id="rId4"/>
    <p:sldId id="696" r:id="rId5"/>
    <p:sldId id="707" r:id="rId6"/>
    <p:sldId id="674" r:id="rId7"/>
    <p:sldId id="708" r:id="rId8"/>
    <p:sldId id="709" r:id="rId9"/>
    <p:sldId id="710" r:id="rId10"/>
    <p:sldId id="697" r:id="rId11"/>
    <p:sldId id="711" r:id="rId12"/>
    <p:sldId id="719" r:id="rId13"/>
    <p:sldId id="712" r:id="rId14"/>
    <p:sldId id="714" r:id="rId15"/>
    <p:sldId id="713" r:id="rId16"/>
    <p:sldId id="715" r:id="rId17"/>
    <p:sldId id="698" r:id="rId18"/>
    <p:sldId id="716" r:id="rId19"/>
    <p:sldId id="717" r:id="rId20"/>
    <p:sldId id="718" r:id="rId21"/>
    <p:sldId id="602" r:id="rId22"/>
    <p:sldId id="273" r:id="rId23"/>
    <p:sldId id="274" r:id="rId24"/>
    <p:sldId id="275" r:id="rId25"/>
    <p:sldId id="276"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600"/>
            <p14:sldId id="696"/>
            <p14:sldId id="707"/>
            <p14:sldId id="674"/>
            <p14:sldId id="708"/>
            <p14:sldId id="709"/>
            <p14:sldId id="710"/>
            <p14:sldId id="697"/>
            <p14:sldId id="711"/>
            <p14:sldId id="719"/>
            <p14:sldId id="712"/>
            <p14:sldId id="714"/>
            <p14:sldId id="713"/>
            <p14:sldId id="715"/>
            <p14:sldId id="698"/>
            <p14:sldId id="716"/>
            <p14:sldId id="717"/>
            <p14:sldId id="718"/>
            <p14:sldId id="602"/>
            <p14:sldId id="273"/>
            <p14:sldId id="274"/>
            <p14:sldId id="275"/>
            <p14:sldId id="27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736" autoAdjust="0"/>
    <p:restoredTop sz="96447" autoAdjust="0"/>
  </p:normalViewPr>
  <p:slideViewPr>
    <p:cSldViewPr snapToGrid="0">
      <p:cViewPr varScale="1">
        <p:scale>
          <a:sx n="87" d="100"/>
          <a:sy n="87" d="100"/>
        </p:scale>
        <p:origin x="-78" y="-17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27.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29.wmf"/><Relationship Id="rId6" Type="http://schemas.openxmlformats.org/officeDocument/2006/relationships/image" Target="../media/image34.wmf"/><Relationship Id="rId5" Type="http://schemas.openxmlformats.org/officeDocument/2006/relationships/image" Target="../media/image33.wmf"/><Relationship Id="rId4" Type="http://schemas.openxmlformats.org/officeDocument/2006/relationships/image" Target="../media/image3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11.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3.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2020-10-28</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smtClean="0"/>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ne 112</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Linear algebra for nanotechnology engineering</a:t>
            </a:r>
            <a:endParaRPr lang="en-US" sz="2000" i="1" dirty="0">
              <a:solidFill>
                <a:schemeClr val="bg1"/>
              </a:solidFill>
              <a:latin typeface="Georgia" panose="02040502050405020303" pitchFamily="18" charset="0"/>
              <a:cs typeface="Arial" pitchFamily="34" charset="0"/>
            </a:endParaRP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smtClean="0">
                <a:solidFill>
                  <a:schemeClr val="bg1"/>
                </a:solidFill>
                <a:latin typeface="Georgia" panose="02040502050405020303" pitchFamily="18" charset="0"/>
                <a:ea typeface="ＭＳ Ｐゴシック" charset="-128"/>
                <a:cs typeface="Arial" pitchFamily="34" charset="0"/>
              </a:rPr>
              <a:t>Douglas </a:t>
            </a:r>
            <a:r>
              <a:rPr lang="en-US" sz="1600" b="0" kern="0" dirty="0">
                <a:solidFill>
                  <a:schemeClr val="bg1"/>
                </a:solidFill>
                <a:latin typeface="Georgia" panose="02040502050405020303" pitchFamily="18" charset="0"/>
                <a:ea typeface="ＭＳ Ｐゴシック" charset="-128"/>
                <a:cs typeface="Arial" pitchFamily="34" charset="0"/>
              </a:rPr>
              <a:t>Wilhelm Harder, </a:t>
            </a:r>
            <a:r>
              <a:rPr lang="en-US" sz="1600" b="0" kern="0" dirty="0" smtClean="0">
                <a:solidFill>
                  <a:schemeClr val="bg1"/>
                </a:solidFill>
                <a:latin typeface="Georgia" panose="02040502050405020303" pitchFamily="18" charset="0"/>
                <a:ea typeface="ＭＳ Ｐゴシック" charset="-128"/>
                <a:cs typeface="Arial" pitchFamily="34" charset="0"/>
              </a:rPr>
              <a:t>LEL, </a:t>
            </a:r>
            <a:r>
              <a:rPr lang="en-US" sz="1600" b="0" kern="0" dirty="0" err="1" smtClean="0">
                <a:solidFill>
                  <a:schemeClr val="bg1"/>
                </a:solidFill>
                <a:latin typeface="Georgia" panose="02040502050405020303" pitchFamily="18" charset="0"/>
                <a:ea typeface="ＭＳ Ｐゴシック" charset="-128"/>
                <a:cs typeface="Arial" pitchFamily="34" charset="0"/>
              </a:rPr>
              <a:t>M.Math</a:t>
            </a:r>
            <a:r>
              <a:rPr lang="en-US" sz="1600" b="0" kern="0" dirty="0" smtClean="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Linear dependence and independence of vectors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Linear dependence and independence of vectors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CA" smtClean="0"/>
              <a:t>Linear dependence and independence of vectors</a:t>
            </a:r>
            <a:endParaRPr lang="en-CA"/>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CA" smtClean="0"/>
              <a:t>Linear dependence and independence of vectors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Footer Placeholder 5"/>
          <p:cNvSpPr>
            <a:spLocks noGrp="1"/>
          </p:cNvSpPr>
          <p:nvPr>
            <p:ph type="ftr" sz="quarter" idx="11"/>
          </p:nvPr>
        </p:nvSpPr>
        <p:spPr/>
        <p:txBody>
          <a:bodyPr/>
          <a:lstStyle/>
          <a:p>
            <a:r>
              <a:rPr lang="en-CA" smtClean="0"/>
              <a:t>Linear dependence and independence of vectors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8" name="Footer Placeholder 7"/>
          <p:cNvSpPr>
            <a:spLocks noGrp="1"/>
          </p:cNvSpPr>
          <p:nvPr>
            <p:ph type="ftr" sz="quarter" idx="11"/>
          </p:nvPr>
        </p:nvSpPr>
        <p:spPr/>
        <p:txBody>
          <a:bodyPr/>
          <a:lstStyle/>
          <a:p>
            <a:r>
              <a:rPr lang="en-CA" smtClean="0"/>
              <a:t>Linear dependence and independence of vectors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smtClean="0"/>
              <a:t>Linear dependence and independence of vectors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Linear dependence and independence of vectors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Linear dependence and independence of vectors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CA" smtClean="0"/>
              <a:t>Linear dependence and independence of vectors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12.bin"/><Relationship Id="rId3" Type="http://schemas.microsoft.com/office/2007/relationships/media" Target="../media/media10.wav"/><Relationship Id="rId7" Type="http://schemas.openxmlformats.org/officeDocument/2006/relationships/image" Target="../media/image19.wmf"/><Relationship Id="rId2" Type="http://schemas.openxmlformats.org/officeDocument/2006/relationships/tags" Target="../tags/tag8.xml"/><Relationship Id="rId1" Type="http://schemas.openxmlformats.org/officeDocument/2006/relationships/vmlDrawing" Target="../drawings/vmlDrawing7.vml"/><Relationship Id="rId6" Type="http://schemas.openxmlformats.org/officeDocument/2006/relationships/oleObject" Target="../embeddings/oleObject11.bin"/><Relationship Id="rId5" Type="http://schemas.openxmlformats.org/officeDocument/2006/relationships/slideLayout" Target="../slideLayouts/slideLayout2.xml"/><Relationship Id="rId10" Type="http://schemas.openxmlformats.org/officeDocument/2006/relationships/image" Target="../media/image9.png"/><Relationship Id="rId4" Type="http://schemas.openxmlformats.org/officeDocument/2006/relationships/audio" Target="../media/media10.wav"/><Relationship Id="rId9" Type="http://schemas.openxmlformats.org/officeDocument/2006/relationships/image" Target="../media/image20.wmf"/></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11.wav"/><Relationship Id="rId7" Type="http://schemas.openxmlformats.org/officeDocument/2006/relationships/image" Target="../media/image21.wmf"/><Relationship Id="rId2" Type="http://schemas.openxmlformats.org/officeDocument/2006/relationships/tags" Target="../tags/tag9.xml"/><Relationship Id="rId1" Type="http://schemas.openxmlformats.org/officeDocument/2006/relationships/vmlDrawing" Target="../drawings/vmlDrawing8.vml"/><Relationship Id="rId6" Type="http://schemas.openxmlformats.org/officeDocument/2006/relationships/oleObject" Target="../embeddings/oleObject13.bin"/><Relationship Id="rId5" Type="http://schemas.openxmlformats.org/officeDocument/2006/relationships/slideLayout" Target="../slideLayouts/slideLayout2.xml"/><Relationship Id="rId4" Type="http://schemas.openxmlformats.org/officeDocument/2006/relationships/audio" Target="../media/media11.wav"/></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12.wav"/><Relationship Id="rId7" Type="http://schemas.openxmlformats.org/officeDocument/2006/relationships/image" Target="../media/image22.wmf"/><Relationship Id="rId2" Type="http://schemas.openxmlformats.org/officeDocument/2006/relationships/tags" Target="../tags/tag10.xml"/><Relationship Id="rId1" Type="http://schemas.openxmlformats.org/officeDocument/2006/relationships/vmlDrawing" Target="../drawings/vmlDrawing9.vml"/><Relationship Id="rId6" Type="http://schemas.openxmlformats.org/officeDocument/2006/relationships/oleObject" Target="../embeddings/oleObject14.bin"/><Relationship Id="rId5" Type="http://schemas.openxmlformats.org/officeDocument/2006/relationships/slideLayout" Target="../slideLayouts/slideLayout2.xml"/><Relationship Id="rId4" Type="http://schemas.openxmlformats.org/officeDocument/2006/relationships/audio" Target="../media/media12.wav"/></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2" Type="http://schemas.microsoft.com/office/2007/relationships/media" Target="../media/media13.wav"/><Relationship Id="rId1" Type="http://schemas.openxmlformats.org/officeDocument/2006/relationships/tags" Target="../tags/tag1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14.wav"/><Relationship Id="rId7" Type="http://schemas.openxmlformats.org/officeDocument/2006/relationships/image" Target="../media/image23.wmf"/><Relationship Id="rId2" Type="http://schemas.openxmlformats.org/officeDocument/2006/relationships/tags" Target="../tags/tag12.xml"/><Relationship Id="rId1" Type="http://schemas.openxmlformats.org/officeDocument/2006/relationships/vmlDrawing" Target="../drawings/vmlDrawing10.vml"/><Relationship Id="rId6" Type="http://schemas.openxmlformats.org/officeDocument/2006/relationships/oleObject" Target="../embeddings/oleObject15.bin"/><Relationship Id="rId5" Type="http://schemas.openxmlformats.org/officeDocument/2006/relationships/slideLayout" Target="../slideLayouts/slideLayout2.xml"/><Relationship Id="rId4" Type="http://schemas.openxmlformats.org/officeDocument/2006/relationships/audio" Target="../media/media14.wav"/></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5.wav"/><Relationship Id="rId7" Type="http://schemas.openxmlformats.org/officeDocument/2006/relationships/image" Target="../media/image24.wmf"/><Relationship Id="rId2" Type="http://schemas.openxmlformats.org/officeDocument/2006/relationships/tags" Target="../tags/tag13.xml"/><Relationship Id="rId1" Type="http://schemas.openxmlformats.org/officeDocument/2006/relationships/vmlDrawing" Target="../drawings/vmlDrawing11.vml"/><Relationship Id="rId6" Type="http://schemas.openxmlformats.org/officeDocument/2006/relationships/oleObject" Target="../embeddings/oleObject16.bin"/><Relationship Id="rId5" Type="http://schemas.openxmlformats.org/officeDocument/2006/relationships/slideLayout" Target="../slideLayouts/slideLayout2.xml"/><Relationship Id="rId4" Type="http://schemas.openxmlformats.org/officeDocument/2006/relationships/audio" Target="../media/media15.wav"/></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6.wav"/><Relationship Id="rId7" Type="http://schemas.openxmlformats.org/officeDocument/2006/relationships/image" Target="../media/image25.wmf"/><Relationship Id="rId2" Type="http://schemas.openxmlformats.org/officeDocument/2006/relationships/tags" Target="../tags/tag14.xml"/><Relationship Id="rId1" Type="http://schemas.openxmlformats.org/officeDocument/2006/relationships/vmlDrawing" Target="../drawings/vmlDrawing12.vml"/><Relationship Id="rId6" Type="http://schemas.openxmlformats.org/officeDocument/2006/relationships/oleObject" Target="../embeddings/oleObject17.bin"/><Relationship Id="rId5" Type="http://schemas.openxmlformats.org/officeDocument/2006/relationships/slideLayout" Target="../slideLayouts/slideLayout2.xml"/><Relationship Id="rId4" Type="http://schemas.openxmlformats.org/officeDocument/2006/relationships/audio" Target="../media/media16.wav"/></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17.wav"/><Relationship Id="rId7" Type="http://schemas.openxmlformats.org/officeDocument/2006/relationships/image" Target="../media/image26.wmf"/><Relationship Id="rId2" Type="http://schemas.openxmlformats.org/officeDocument/2006/relationships/tags" Target="../tags/tag15.xml"/><Relationship Id="rId1" Type="http://schemas.openxmlformats.org/officeDocument/2006/relationships/vmlDrawing" Target="../drawings/vmlDrawing13.vml"/><Relationship Id="rId6" Type="http://schemas.openxmlformats.org/officeDocument/2006/relationships/oleObject" Target="../embeddings/oleObject18.bin"/><Relationship Id="rId5" Type="http://schemas.openxmlformats.org/officeDocument/2006/relationships/slideLayout" Target="../slideLayouts/slideLayout2.xml"/><Relationship Id="rId4" Type="http://schemas.openxmlformats.org/officeDocument/2006/relationships/audio" Target="../media/media17.wav"/></Relationships>
</file>

<file path=ppt/slides/_rels/slide18.xml.rels><?xml version="1.0" encoding="UTF-8" standalone="yes"?>
<Relationships xmlns="http://schemas.openxmlformats.org/package/2006/relationships"><Relationship Id="rId3" Type="http://schemas.openxmlformats.org/officeDocument/2006/relationships/audio" Target="../media/media18.wav"/><Relationship Id="rId2" Type="http://schemas.microsoft.com/office/2007/relationships/media" Target="../media/media18.wav"/><Relationship Id="rId1" Type="http://schemas.openxmlformats.org/officeDocument/2006/relationships/tags" Target="../tags/tag1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20.bin"/><Relationship Id="rId3" Type="http://schemas.microsoft.com/office/2007/relationships/media" Target="../media/media19.wav"/><Relationship Id="rId7" Type="http://schemas.openxmlformats.org/officeDocument/2006/relationships/image" Target="../media/image27.wmf"/><Relationship Id="rId2" Type="http://schemas.openxmlformats.org/officeDocument/2006/relationships/tags" Target="../tags/tag17.xml"/><Relationship Id="rId1" Type="http://schemas.openxmlformats.org/officeDocument/2006/relationships/vmlDrawing" Target="../drawings/vmlDrawing14.vml"/><Relationship Id="rId6" Type="http://schemas.openxmlformats.org/officeDocument/2006/relationships/oleObject" Target="../embeddings/oleObject19.bin"/><Relationship Id="rId5" Type="http://schemas.openxmlformats.org/officeDocument/2006/relationships/slideLayout" Target="../slideLayouts/slideLayout2.xml"/><Relationship Id="rId10" Type="http://schemas.openxmlformats.org/officeDocument/2006/relationships/image" Target="../media/image9.png"/><Relationship Id="rId4" Type="http://schemas.openxmlformats.org/officeDocument/2006/relationships/audio" Target="../media/media19.wav"/><Relationship Id="rId9" Type="http://schemas.openxmlformats.org/officeDocument/2006/relationships/image" Target="../media/image28.w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22.bin"/><Relationship Id="rId13" Type="http://schemas.openxmlformats.org/officeDocument/2006/relationships/image" Target="../media/image32.wmf"/><Relationship Id="rId18" Type="http://schemas.openxmlformats.org/officeDocument/2006/relationships/image" Target="../media/image9.png"/><Relationship Id="rId3" Type="http://schemas.microsoft.com/office/2007/relationships/media" Target="../media/media20.wav"/><Relationship Id="rId7" Type="http://schemas.openxmlformats.org/officeDocument/2006/relationships/image" Target="../media/image29.wmf"/><Relationship Id="rId12" Type="http://schemas.openxmlformats.org/officeDocument/2006/relationships/oleObject" Target="../embeddings/oleObject24.bin"/><Relationship Id="rId17" Type="http://schemas.openxmlformats.org/officeDocument/2006/relationships/image" Target="../media/image34.wmf"/><Relationship Id="rId2" Type="http://schemas.openxmlformats.org/officeDocument/2006/relationships/tags" Target="../tags/tag18.xml"/><Relationship Id="rId16" Type="http://schemas.openxmlformats.org/officeDocument/2006/relationships/oleObject" Target="../embeddings/oleObject26.bin"/><Relationship Id="rId1" Type="http://schemas.openxmlformats.org/officeDocument/2006/relationships/vmlDrawing" Target="../drawings/vmlDrawing15.vml"/><Relationship Id="rId6" Type="http://schemas.openxmlformats.org/officeDocument/2006/relationships/oleObject" Target="../embeddings/oleObject21.bin"/><Relationship Id="rId11" Type="http://schemas.openxmlformats.org/officeDocument/2006/relationships/image" Target="../media/image31.wmf"/><Relationship Id="rId5" Type="http://schemas.openxmlformats.org/officeDocument/2006/relationships/slideLayout" Target="../slideLayouts/slideLayout2.xml"/><Relationship Id="rId15" Type="http://schemas.openxmlformats.org/officeDocument/2006/relationships/image" Target="../media/image33.wmf"/><Relationship Id="rId10" Type="http://schemas.openxmlformats.org/officeDocument/2006/relationships/oleObject" Target="../embeddings/oleObject23.bin"/><Relationship Id="rId4" Type="http://schemas.openxmlformats.org/officeDocument/2006/relationships/audio" Target="../media/media20.wav"/><Relationship Id="rId9" Type="http://schemas.openxmlformats.org/officeDocument/2006/relationships/image" Target="../media/image30.wmf"/><Relationship Id="rId14" Type="http://schemas.openxmlformats.org/officeDocument/2006/relationships/oleObject" Target="../embeddings/oleObject25.bin"/></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4.wav"/><Relationship Id="rId7" Type="http://schemas.openxmlformats.org/officeDocument/2006/relationships/image" Target="../media/image10.wmf"/><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4" Type="http://schemas.openxmlformats.org/officeDocument/2006/relationships/audio" Target="../media/media4.wav"/></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5.wav"/><Relationship Id="rId7" Type="http://schemas.openxmlformats.org/officeDocument/2006/relationships/image" Target="../media/image10.wmf"/><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slideLayout" Target="../slideLayouts/slideLayout2.xml"/><Relationship Id="rId4" Type="http://schemas.openxmlformats.org/officeDocument/2006/relationships/audio" Target="../media/media5.wav"/></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4.bin"/><Relationship Id="rId3" Type="http://schemas.microsoft.com/office/2007/relationships/media" Target="../media/media6.wav"/><Relationship Id="rId7" Type="http://schemas.openxmlformats.org/officeDocument/2006/relationships/image" Target="../media/image11.wmf"/><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slideLayout" Target="../slideLayouts/slideLayout2.xml"/><Relationship Id="rId10" Type="http://schemas.openxmlformats.org/officeDocument/2006/relationships/image" Target="../media/image9.png"/><Relationship Id="rId4" Type="http://schemas.openxmlformats.org/officeDocument/2006/relationships/audio" Target="../media/media6.wav"/><Relationship Id="rId9" Type="http://schemas.openxmlformats.org/officeDocument/2006/relationships/image" Target="../media/image12.wmf"/></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6.bin"/><Relationship Id="rId3" Type="http://schemas.microsoft.com/office/2007/relationships/media" Target="../media/media7.wav"/><Relationship Id="rId7" Type="http://schemas.openxmlformats.org/officeDocument/2006/relationships/image" Target="../media/image13.wmf"/><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slideLayout" Target="../slideLayouts/slideLayout2.xml"/><Relationship Id="rId10" Type="http://schemas.openxmlformats.org/officeDocument/2006/relationships/image" Target="../media/image9.png"/><Relationship Id="rId4" Type="http://schemas.openxmlformats.org/officeDocument/2006/relationships/audio" Target="../media/media7.wav"/><Relationship Id="rId9" Type="http://schemas.openxmlformats.org/officeDocument/2006/relationships/image" Target="../media/image14.wmf"/></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8.bin"/><Relationship Id="rId3" Type="http://schemas.microsoft.com/office/2007/relationships/media" Target="../media/media8.wav"/><Relationship Id="rId7" Type="http://schemas.openxmlformats.org/officeDocument/2006/relationships/image" Target="../media/image15.wmf"/><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oleObject" Target="../embeddings/oleObject7.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8.wav"/><Relationship Id="rId9" Type="http://schemas.openxmlformats.org/officeDocument/2006/relationships/image" Target="../media/image16.wmf"/></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0.bin"/><Relationship Id="rId3" Type="http://schemas.microsoft.com/office/2007/relationships/media" Target="../media/media9.wav"/><Relationship Id="rId7" Type="http://schemas.openxmlformats.org/officeDocument/2006/relationships/image" Target="../media/image17.wmf"/><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oleObject" Target="../embeddings/oleObject9.bin"/><Relationship Id="rId5" Type="http://schemas.openxmlformats.org/officeDocument/2006/relationships/slideLayout" Target="../slideLayouts/slideLayout2.xml"/><Relationship Id="rId10" Type="http://schemas.openxmlformats.org/officeDocument/2006/relationships/image" Target="../media/image9.png"/><Relationship Id="rId4" Type="http://schemas.openxmlformats.org/officeDocument/2006/relationships/audio" Target="../media/media9.wav"/><Relationship Id="rId9" Type="http://schemas.openxmlformats.org/officeDocument/2006/relationships/image" Target="../media/image18.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6.7 Bases and dimension</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10072"/>
    </mc:Choice>
    <mc:Fallback>
      <p:transition spd="slow" advTm="10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Observations</a:t>
            </a:r>
            <a:endParaRPr lang="en-CA" dirty="0"/>
          </a:p>
        </p:txBody>
      </p:sp>
      <p:sp>
        <p:nvSpPr>
          <p:cNvPr id="3" name="Content Placeholder 2"/>
          <p:cNvSpPr>
            <a:spLocks noGrp="1"/>
          </p:cNvSpPr>
          <p:nvPr>
            <p:ph idx="1"/>
          </p:nvPr>
        </p:nvSpPr>
        <p:spPr/>
        <p:txBody>
          <a:bodyPr/>
          <a:lstStyle/>
          <a:p>
            <a:pPr marL="0" indent="0">
              <a:buNone/>
            </a:pPr>
            <a:r>
              <a:rPr lang="en-US" dirty="0" smtClean="0"/>
              <a:t>Theorem</a:t>
            </a:r>
          </a:p>
          <a:p>
            <a:pPr marL="0" indent="0">
              <a:buNone/>
            </a:pPr>
            <a:r>
              <a:rPr lang="en-US" dirty="0"/>
              <a:t>	</a:t>
            </a:r>
            <a:r>
              <a:rPr lang="en-US" dirty="0" smtClean="0"/>
              <a:t>Given two basis of a vector space that is either </a:t>
            </a:r>
            <a:r>
              <a:rPr lang="en-US" b="1" dirty="0" err="1" smtClean="0"/>
              <a:t>F</a:t>
            </a:r>
            <a:r>
              <a:rPr lang="en-US" i="1" baseline="30000" dirty="0" err="1" smtClean="0"/>
              <a:t>m</a:t>
            </a:r>
            <a:r>
              <a:rPr lang="en-US" dirty="0"/>
              <a:t> </a:t>
            </a:r>
            <a:r>
              <a:rPr lang="en-US" dirty="0" smtClean="0"/>
              <a:t>or a 	subspace thereof,</a:t>
            </a:r>
          </a:p>
          <a:p>
            <a:pPr marL="0" indent="0">
              <a:buNone/>
            </a:pPr>
            <a:r>
              <a:rPr lang="en-US" dirty="0"/>
              <a:t>	</a:t>
            </a:r>
            <a:r>
              <a:rPr lang="en-US" dirty="0" smtClean="0"/>
              <a:t>	they must have the same number of vectors.</a:t>
            </a:r>
          </a:p>
          <a:p>
            <a:pPr marL="0" indent="0">
              <a:buNone/>
            </a:pPr>
            <a:r>
              <a:rPr lang="en-US" dirty="0" smtClean="0"/>
              <a:t>A sketch of a proof:</a:t>
            </a:r>
          </a:p>
          <a:p>
            <a:pPr marL="0" indent="0">
              <a:buNone/>
            </a:pPr>
            <a:r>
              <a:rPr lang="en-US" dirty="0"/>
              <a:t>	</a:t>
            </a:r>
            <a:r>
              <a:rPr lang="en-US" dirty="0" smtClean="0"/>
              <a:t>Suppose </a:t>
            </a:r>
            <a:r>
              <a:rPr lang="en-US" b="1" dirty="0" smtClean="0"/>
              <a:t>u</a:t>
            </a:r>
            <a:r>
              <a:rPr lang="en-US" baseline="-25000" dirty="0" smtClean="0"/>
              <a:t>1</a:t>
            </a:r>
            <a:r>
              <a:rPr lang="en-US" dirty="0" smtClean="0"/>
              <a:t> and </a:t>
            </a:r>
            <a:r>
              <a:rPr lang="en-US" b="1" dirty="0" smtClean="0"/>
              <a:t>u</a:t>
            </a:r>
            <a:r>
              <a:rPr lang="en-US" baseline="-25000" dirty="0" smtClean="0"/>
              <a:t>2</a:t>
            </a:r>
            <a:r>
              <a:rPr lang="en-US" dirty="0" smtClean="0"/>
              <a:t> are a basis for a vector space,</a:t>
            </a:r>
            <a:br>
              <a:rPr lang="en-US" dirty="0" smtClean="0"/>
            </a:br>
            <a:r>
              <a:rPr lang="en-US" dirty="0" smtClean="0"/>
              <a:t>	and </a:t>
            </a:r>
            <a:r>
              <a:rPr lang="en-US" b="1" dirty="0" smtClean="0"/>
              <a:t>v</a:t>
            </a:r>
            <a:r>
              <a:rPr lang="en-US" baseline="-25000" dirty="0" smtClean="0"/>
              <a:t>1</a:t>
            </a:r>
            <a:r>
              <a:rPr lang="en-US" dirty="0" smtClean="0"/>
              <a:t>, </a:t>
            </a:r>
            <a:r>
              <a:rPr lang="en-US" b="1" dirty="0" smtClean="0"/>
              <a:t>v</a:t>
            </a:r>
            <a:r>
              <a:rPr lang="en-US" baseline="-25000" dirty="0" smtClean="0"/>
              <a:t>2</a:t>
            </a:r>
            <a:r>
              <a:rPr lang="en-US" dirty="0" smtClean="0"/>
              <a:t> and </a:t>
            </a:r>
            <a:r>
              <a:rPr lang="en-US" b="1" dirty="0" smtClean="0"/>
              <a:t>v</a:t>
            </a:r>
            <a:r>
              <a:rPr lang="en-US" baseline="-25000" dirty="0" smtClean="0"/>
              <a:t>3</a:t>
            </a:r>
            <a:r>
              <a:rPr lang="en-US" dirty="0" smtClean="0"/>
              <a:t> is a second basis</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r>
              <a:rPr lang="en-US" dirty="0"/>
              <a:t>	</a:t>
            </a:r>
            <a:r>
              <a:rPr lang="en-US" dirty="0" smtClean="0"/>
              <a:t>This must be true, as we must be able to write each of</a:t>
            </a:r>
            <a:br>
              <a:rPr lang="en-US" dirty="0" smtClean="0"/>
            </a:br>
            <a:r>
              <a:rPr lang="en-US" dirty="0" smtClean="0"/>
              <a:t>	</a:t>
            </a:r>
            <a:r>
              <a:rPr lang="en-US" b="1" dirty="0" smtClean="0"/>
              <a:t>v</a:t>
            </a:r>
            <a:r>
              <a:rPr lang="en-US" baseline="-25000" dirty="0" smtClean="0"/>
              <a:t>1</a:t>
            </a:r>
            <a:r>
              <a:rPr lang="en-US" dirty="0" smtClean="0"/>
              <a:t>, </a:t>
            </a:r>
            <a:r>
              <a:rPr lang="en-US" b="1" dirty="0" smtClean="0"/>
              <a:t>v</a:t>
            </a:r>
            <a:r>
              <a:rPr lang="en-US" baseline="-25000" dirty="0" smtClean="0"/>
              <a:t>2</a:t>
            </a:r>
            <a:r>
              <a:rPr lang="en-US" dirty="0"/>
              <a:t> </a:t>
            </a:r>
            <a:r>
              <a:rPr lang="en-US" dirty="0" smtClean="0"/>
              <a:t>and </a:t>
            </a:r>
            <a:r>
              <a:rPr lang="en-US" b="1" dirty="0" smtClean="0"/>
              <a:t>v</a:t>
            </a:r>
            <a:r>
              <a:rPr lang="en-US" baseline="-25000" dirty="0" smtClean="0"/>
              <a:t>3</a:t>
            </a:r>
            <a:r>
              <a:rPr lang="en-US" dirty="0" smtClean="0"/>
              <a:t> as a linear combination of </a:t>
            </a:r>
            <a:r>
              <a:rPr lang="en-US" b="1" dirty="0" smtClean="0"/>
              <a:t>u</a:t>
            </a:r>
            <a:r>
              <a:rPr lang="en-US" baseline="-25000" dirty="0" smtClean="0"/>
              <a:t>1</a:t>
            </a:r>
            <a:r>
              <a:rPr lang="en-US" dirty="0" smtClean="0"/>
              <a:t> and </a:t>
            </a:r>
            <a:r>
              <a:rPr lang="en-US" b="1" dirty="0" smtClean="0"/>
              <a:t>u</a:t>
            </a:r>
            <a:r>
              <a:rPr lang="en-US" baseline="-25000" dirty="0" smtClean="0"/>
              <a:t>2</a:t>
            </a:r>
            <a:endParaRPr lang="en-US" dirty="0" smtClean="0"/>
          </a:p>
          <a:p>
            <a:pPr marL="0" indent="0">
              <a:buNone/>
            </a:pPr>
            <a:r>
              <a:rPr lang="en-US" dirty="0"/>
              <a:t>	</a:t>
            </a:r>
            <a:r>
              <a:rPr lang="en-US" dirty="0" smtClean="0"/>
              <a:t> </a:t>
            </a:r>
            <a:endParaRPr lang="en-US" dirty="0" smtClean="0"/>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10</a:t>
            </a:fld>
            <a:endParaRPr lang="en-CA" dirty="0"/>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10" name="Object 9"/>
          <p:cNvGraphicFramePr>
            <a:graphicFrameLocks noChangeAspect="1"/>
          </p:cNvGraphicFramePr>
          <p:nvPr>
            <p:extLst>
              <p:ext uri="{D42A27DB-BD31-4B8C-83A1-F6EECF244321}">
                <p14:modId xmlns:p14="http://schemas.microsoft.com/office/powerpoint/2010/main" val="2921543426"/>
              </p:ext>
            </p:extLst>
          </p:nvPr>
        </p:nvGraphicFramePr>
        <p:xfrm>
          <a:off x="1694739" y="4465638"/>
          <a:ext cx="3103562" cy="1163637"/>
        </p:xfrm>
        <a:graphic>
          <a:graphicData uri="http://schemas.openxmlformats.org/presentationml/2006/ole">
            <mc:AlternateContent xmlns:mc="http://schemas.openxmlformats.org/markup-compatibility/2006">
              <mc:Choice xmlns:v="urn:schemas-microsoft-com:vml" Requires="v">
                <p:oleObj spid="_x0000_s450570" name="Equation" r:id="rId6" imgW="2869920" imgH="1168200" progId="Equation.DSMT4">
                  <p:embed/>
                </p:oleObj>
              </mc:Choice>
              <mc:Fallback>
                <p:oleObj name="Equation" r:id="rId6" imgW="2869920" imgH="1168200" progId="Equation.DSMT4">
                  <p:embed/>
                  <p:pic>
                    <p:nvPicPr>
                      <p:cNvPr id="0" name="Object 10"/>
                      <p:cNvPicPr>
                        <a:picLocks noChangeAspect="1" noChangeArrowheads="1"/>
                      </p:cNvPicPr>
                      <p:nvPr/>
                    </p:nvPicPr>
                    <p:blipFill>
                      <a:blip r:embed="rId7"/>
                      <a:srcRect/>
                      <a:stretch>
                        <a:fillRect/>
                      </a:stretch>
                    </p:blipFill>
                    <p:spPr bwMode="auto">
                      <a:xfrm>
                        <a:off x="1694739" y="4465638"/>
                        <a:ext cx="3103562" cy="116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2913180122"/>
              </p:ext>
            </p:extLst>
          </p:nvPr>
        </p:nvGraphicFramePr>
        <p:xfrm>
          <a:off x="4858884" y="4480153"/>
          <a:ext cx="2239962" cy="1112837"/>
        </p:xfrm>
        <a:graphic>
          <a:graphicData uri="http://schemas.openxmlformats.org/presentationml/2006/ole">
            <mc:AlternateContent xmlns:mc="http://schemas.openxmlformats.org/markup-compatibility/2006">
              <mc:Choice xmlns:v="urn:schemas-microsoft-com:vml" Requires="v">
                <p:oleObj spid="_x0000_s450571" name="Equation" r:id="rId8" imgW="2070000" imgH="1117440" progId="Equation.DSMT4">
                  <p:embed/>
                </p:oleObj>
              </mc:Choice>
              <mc:Fallback>
                <p:oleObj name="Equation" r:id="rId8" imgW="2070000" imgH="1117440" progId="Equation.DSMT4">
                  <p:embed/>
                  <p:pic>
                    <p:nvPicPr>
                      <p:cNvPr id="0" name=""/>
                      <p:cNvPicPr>
                        <a:picLocks noChangeAspect="1" noChangeArrowheads="1"/>
                      </p:cNvPicPr>
                      <p:nvPr/>
                    </p:nvPicPr>
                    <p:blipFill>
                      <a:blip r:embed="rId9"/>
                      <a:srcRect/>
                      <a:stretch>
                        <a:fillRect/>
                      </a:stretch>
                    </p:blipFill>
                    <p:spPr bwMode="auto">
                      <a:xfrm>
                        <a:off x="4858884" y="4480153"/>
                        <a:ext cx="2239962" cy="11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1" name="Audio 2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239706563"/>
      </p:ext>
    </p:extLst>
  </p:cSld>
  <p:clrMapOvr>
    <a:masterClrMapping/>
  </p:clrMapOvr>
  <mc:AlternateContent xmlns:mc="http://schemas.openxmlformats.org/markup-compatibility/2006">
    <mc:Choice xmlns:p14="http://schemas.microsoft.com/office/powerpoint/2010/main" Requires="p14">
      <p:transition spd="slow" p14:dur="2000" advTm="161880"/>
    </mc:Choice>
    <mc:Fallback>
      <p:transition spd="slow" advTm="161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Observations</a:t>
            </a:r>
            <a:endParaRPr lang="en-CA" dirty="0"/>
          </a:p>
        </p:txBody>
      </p:sp>
      <p:sp>
        <p:nvSpPr>
          <p:cNvPr id="3" name="Content Placeholder 2"/>
          <p:cNvSpPr>
            <a:spLocks noGrp="1"/>
          </p:cNvSpPr>
          <p:nvPr>
            <p:ph idx="1"/>
          </p:nvPr>
        </p:nvSpPr>
        <p:spPr/>
        <p:txBody>
          <a:bodyPr/>
          <a:lstStyle/>
          <a:p>
            <a:pPr marL="0" indent="0">
              <a:buNone/>
            </a:pPr>
            <a:r>
              <a:rPr lang="en-US" dirty="0" smtClean="0"/>
              <a:t>	However, if we performed those exact </a:t>
            </a:r>
            <a:r>
              <a:rPr lang="en-US" dirty="0"/>
              <a:t>	</a:t>
            </a:r>
            <a:r>
              <a:rPr lang="en-US" dirty="0" smtClean="0"/>
              <a:t>same row operations</a:t>
            </a:r>
            <a:br>
              <a:rPr lang="en-US" dirty="0" smtClean="0"/>
            </a:br>
            <a:r>
              <a:rPr lang="en-US" dirty="0" smtClean="0"/>
              <a:t>	on the matrix </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r>
              <a:rPr lang="en-US" dirty="0"/>
              <a:t>	</a:t>
            </a:r>
            <a:r>
              <a:rPr lang="en-US" dirty="0" smtClean="0"/>
              <a:t>No matter what these values are,</a:t>
            </a:r>
            <a:endParaRPr lang="en-US" dirty="0"/>
          </a:p>
          <a:p>
            <a:pPr marL="0" indent="0">
              <a:buNone/>
            </a:pPr>
            <a:r>
              <a:rPr lang="en-US" dirty="0" smtClean="0"/>
              <a:t>	      the maximum rank is 2</a:t>
            </a:r>
          </a:p>
          <a:p>
            <a:pPr lvl="3"/>
            <a:r>
              <a:rPr lang="en-US" sz="2000" dirty="0" smtClean="0"/>
              <a:t>Thus, they are not linearly independent</a:t>
            </a:r>
            <a:r>
              <a:rPr lang="en-US" dirty="0"/>
              <a:t>	</a:t>
            </a:r>
            <a:endParaRPr lang="en-US" dirty="0" smtClean="0"/>
          </a:p>
          <a:p>
            <a:pPr marL="0" indent="0">
              <a:buNone/>
            </a:pPr>
            <a:r>
              <a:rPr lang="en-US" dirty="0"/>
              <a:t>	</a:t>
            </a:r>
            <a:r>
              <a:rPr lang="en-US" dirty="0" smtClean="0"/>
              <a:t>If they are a basis, however, they must be linearly 	independent</a:t>
            </a:r>
          </a:p>
          <a:p>
            <a:pPr lvl="3"/>
            <a:r>
              <a:rPr lang="en-US" sz="2000" dirty="0" smtClean="0">
                <a:solidFill>
                  <a:prstClr val="white"/>
                </a:solidFill>
              </a:rPr>
              <a:t>This leads to a contradiction, and thus both bases</a:t>
            </a:r>
            <a:br>
              <a:rPr lang="en-US" sz="2000" dirty="0" smtClean="0">
                <a:solidFill>
                  <a:prstClr val="white"/>
                </a:solidFill>
              </a:rPr>
            </a:br>
            <a:r>
              <a:rPr lang="en-US" sz="2000" dirty="0" smtClean="0">
                <a:solidFill>
                  <a:prstClr val="white"/>
                </a:solidFill>
              </a:rPr>
              <a:t>must have had three vectors </a:t>
            </a:r>
            <a:r>
              <a:rPr lang="en-CA" dirty="0" smtClean="0"/>
              <a:t>▮</a:t>
            </a:r>
            <a:endParaRPr lang="en-US" dirty="0" smtClean="0"/>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11</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10" name="Object 9"/>
          <p:cNvGraphicFramePr>
            <a:graphicFrameLocks noChangeAspect="1"/>
          </p:cNvGraphicFramePr>
          <p:nvPr>
            <p:extLst>
              <p:ext uri="{D42A27DB-BD31-4B8C-83A1-F6EECF244321}">
                <p14:modId xmlns:p14="http://schemas.microsoft.com/office/powerpoint/2010/main" val="2995789794"/>
              </p:ext>
            </p:extLst>
          </p:nvPr>
        </p:nvGraphicFramePr>
        <p:xfrm>
          <a:off x="3086100" y="2582863"/>
          <a:ext cx="3324225" cy="1163637"/>
        </p:xfrm>
        <a:graphic>
          <a:graphicData uri="http://schemas.openxmlformats.org/presentationml/2006/ole">
            <mc:AlternateContent xmlns:mc="http://schemas.openxmlformats.org/markup-compatibility/2006">
              <mc:Choice xmlns:v="urn:schemas-microsoft-com:vml" Requires="v">
                <p:oleObj spid="_x0000_s451592" name="Equation" r:id="rId6" imgW="3073320" imgH="1168200" progId="Equation.DSMT4">
                  <p:embed/>
                </p:oleObj>
              </mc:Choice>
              <mc:Fallback>
                <p:oleObj name="Equation" r:id="rId6" imgW="3073320" imgH="1168200" progId="Equation.DSMT4">
                  <p:embed/>
                  <p:pic>
                    <p:nvPicPr>
                      <p:cNvPr id="0" name=""/>
                      <p:cNvPicPr>
                        <a:picLocks noChangeAspect="1" noChangeArrowheads="1"/>
                      </p:cNvPicPr>
                      <p:nvPr/>
                    </p:nvPicPr>
                    <p:blipFill>
                      <a:blip r:embed="rId7"/>
                      <a:srcRect/>
                      <a:stretch>
                        <a:fillRect/>
                      </a:stretch>
                    </p:blipFill>
                    <p:spPr bwMode="auto">
                      <a:xfrm>
                        <a:off x="3086100" y="2582863"/>
                        <a:ext cx="3324225" cy="116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266823499"/>
      </p:ext>
    </p:extLst>
  </p:cSld>
  <p:clrMapOvr>
    <a:masterClrMapping/>
  </p:clrMapOvr>
  <mc:AlternateContent xmlns:mc="http://schemas.openxmlformats.org/markup-compatibility/2006">
    <mc:Choice xmlns:p14="http://schemas.microsoft.com/office/powerpoint/2010/main" Requires="p14">
      <p:transition spd="slow" p14:dur="2000" advTm="94085"/>
    </mc:Choice>
    <mc:Fallback>
      <p:transition spd="slow" advTm="94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Observations</a:t>
            </a:r>
            <a:endParaRPr lang="en-CA" dirty="0"/>
          </a:p>
        </p:txBody>
      </p:sp>
      <p:sp>
        <p:nvSpPr>
          <p:cNvPr id="3" name="Content Placeholder 2"/>
          <p:cNvSpPr>
            <a:spLocks noGrp="1"/>
          </p:cNvSpPr>
          <p:nvPr>
            <p:ph idx="1"/>
          </p:nvPr>
        </p:nvSpPr>
        <p:spPr/>
        <p:txBody>
          <a:bodyPr/>
          <a:lstStyle/>
          <a:p>
            <a:r>
              <a:rPr lang="en-US" dirty="0" smtClean="0"/>
              <a:t>Also, every different linear combination of basis vectors defines a unique vector in the span</a:t>
            </a:r>
          </a:p>
          <a:p>
            <a:r>
              <a:rPr lang="en-US" dirty="0" smtClean="0"/>
              <a:t>Identically, every vector in the span of a basis must have a unique linear combination of basis vectors that equal it</a:t>
            </a:r>
          </a:p>
          <a:p>
            <a:pPr lvl="1"/>
            <a:r>
              <a:rPr lang="en-US" dirty="0" smtClean="0"/>
              <a:t>If </a:t>
            </a:r>
            <a:r>
              <a:rPr lang="en-US" b="1" dirty="0" smtClean="0"/>
              <a:t>u</a:t>
            </a:r>
            <a:r>
              <a:rPr lang="en-US" baseline="-25000" dirty="0" smtClean="0"/>
              <a:t>1</a:t>
            </a:r>
            <a:r>
              <a:rPr lang="en-US" dirty="0" smtClean="0"/>
              <a:t>, …, </a:t>
            </a:r>
            <a:r>
              <a:rPr lang="en-US" b="1" dirty="0" smtClean="0"/>
              <a:t>u</a:t>
            </a:r>
            <a:r>
              <a:rPr lang="en-US" i="1" baseline="-25000" dirty="0" smtClean="0"/>
              <a:t>n</a:t>
            </a:r>
            <a:r>
              <a:rPr lang="en-US" dirty="0" smtClean="0"/>
              <a:t> is a basis, then given an arbitrary vector </a:t>
            </a:r>
            <a:r>
              <a:rPr lang="en-US" b="1" dirty="0" smtClean="0"/>
              <a:t>v</a:t>
            </a:r>
            <a:r>
              <a:rPr lang="en-US" dirty="0" smtClean="0"/>
              <a:t>,</a:t>
            </a:r>
          </a:p>
          <a:p>
            <a:pPr marL="457200" lvl="1" indent="0">
              <a:buNone/>
            </a:pPr>
            <a:r>
              <a:rPr lang="en-US" dirty="0" smtClean="0"/>
              <a:t>	the system of linear equations defined by </a:t>
            </a:r>
          </a:p>
          <a:p>
            <a:pPr marL="457200" lvl="1" indent="0">
              <a:buNone/>
            </a:pPr>
            <a:endParaRPr lang="en-US" dirty="0" smtClean="0"/>
          </a:p>
          <a:p>
            <a:pPr marL="457200" lvl="1" indent="0">
              <a:buNone/>
            </a:pPr>
            <a:r>
              <a:rPr lang="en-US" dirty="0"/>
              <a:t>	</a:t>
            </a:r>
            <a:r>
              <a:rPr lang="en-US" dirty="0" smtClean="0"/>
              <a:t>either has no solutions (</a:t>
            </a:r>
            <a:r>
              <a:rPr lang="en-US" b="1" dirty="0" smtClean="0"/>
              <a:t>v</a:t>
            </a:r>
            <a:r>
              <a:rPr lang="en-US" dirty="0" smtClean="0"/>
              <a:t> is not in the span)</a:t>
            </a:r>
          </a:p>
          <a:p>
            <a:pPr marL="457200" lvl="1" indent="0">
              <a:buNone/>
            </a:pPr>
            <a:r>
              <a:rPr lang="en-US" dirty="0"/>
              <a:t>	</a:t>
            </a:r>
            <a:r>
              <a:rPr lang="en-US" dirty="0" smtClean="0"/>
              <a:t>or it has one unique solution</a:t>
            </a:r>
            <a:endParaRPr lang="en-US" dirty="0"/>
          </a:p>
          <a:p>
            <a:endParaRPr lang="en-US" dirty="0" smtClean="0"/>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12</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8" name="Object 7"/>
          <p:cNvGraphicFramePr>
            <a:graphicFrameLocks noChangeAspect="1"/>
          </p:cNvGraphicFramePr>
          <p:nvPr>
            <p:extLst>
              <p:ext uri="{D42A27DB-BD31-4B8C-83A1-F6EECF244321}">
                <p14:modId xmlns:p14="http://schemas.microsoft.com/office/powerpoint/2010/main" val="1724839582"/>
              </p:ext>
            </p:extLst>
          </p:nvPr>
        </p:nvGraphicFramePr>
        <p:xfrm>
          <a:off x="3643540" y="3853089"/>
          <a:ext cx="2435225" cy="361950"/>
        </p:xfrm>
        <a:graphic>
          <a:graphicData uri="http://schemas.openxmlformats.org/presentationml/2006/ole">
            <mc:AlternateContent xmlns:mc="http://schemas.openxmlformats.org/markup-compatibility/2006">
              <mc:Choice xmlns:v="urn:schemas-microsoft-com:vml" Requires="v">
                <p:oleObj spid="_x0000_s458757" name="Equation" r:id="rId6" imgW="2044440" imgH="330120" progId="Equation.DSMT4">
                  <p:embed/>
                </p:oleObj>
              </mc:Choice>
              <mc:Fallback>
                <p:oleObj name="Equation" r:id="rId6" imgW="2044440" imgH="330120" progId="Equation.DSMT4">
                  <p:embed/>
                  <p:pic>
                    <p:nvPicPr>
                      <p:cNvPr id="0" name="Object 10"/>
                      <p:cNvPicPr>
                        <a:picLocks noChangeAspect="1" noChangeArrowheads="1"/>
                      </p:cNvPicPr>
                      <p:nvPr/>
                    </p:nvPicPr>
                    <p:blipFill>
                      <a:blip r:embed="rId7"/>
                      <a:srcRect/>
                      <a:stretch>
                        <a:fillRect/>
                      </a:stretch>
                    </p:blipFill>
                    <p:spPr bwMode="auto">
                      <a:xfrm>
                        <a:off x="3643540" y="3853089"/>
                        <a:ext cx="243522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 name="Audio 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561148082"/>
      </p:ext>
    </p:extLst>
  </p:cSld>
  <p:clrMapOvr>
    <a:masterClrMapping/>
  </p:clrMapOvr>
  <mc:AlternateContent xmlns:mc="http://schemas.openxmlformats.org/markup-compatibility/2006">
    <mc:Choice xmlns:p14="http://schemas.microsoft.com/office/powerpoint/2010/main" Requires="p14">
      <p:transition spd="slow" p14:dur="2000" advTm="67046"/>
    </mc:Choice>
    <mc:Fallback>
      <p:transition spd="slow" advTm="67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a:t>
            </a:r>
            <a:endParaRPr lang="en-CA" dirty="0"/>
          </a:p>
        </p:txBody>
      </p:sp>
      <p:sp>
        <p:nvSpPr>
          <p:cNvPr id="3" name="Content Placeholder 2"/>
          <p:cNvSpPr>
            <a:spLocks noGrp="1"/>
          </p:cNvSpPr>
          <p:nvPr>
            <p:ph idx="1"/>
          </p:nvPr>
        </p:nvSpPr>
        <p:spPr/>
        <p:txBody>
          <a:bodyPr/>
          <a:lstStyle/>
          <a:p>
            <a:pPr marL="0" indent="0">
              <a:buNone/>
            </a:pPr>
            <a:r>
              <a:rPr lang="en-US" dirty="0" smtClean="0"/>
              <a:t>Definition</a:t>
            </a:r>
          </a:p>
          <a:p>
            <a:pPr marL="0" indent="0">
              <a:buNone/>
            </a:pPr>
            <a:r>
              <a:rPr lang="en-US" dirty="0"/>
              <a:t>	</a:t>
            </a:r>
            <a:r>
              <a:rPr lang="en-US" dirty="0" smtClean="0"/>
              <a:t>The </a:t>
            </a:r>
            <a:r>
              <a:rPr lang="en-US" i="1" dirty="0" smtClean="0"/>
              <a:t>dimension</a:t>
            </a:r>
            <a:r>
              <a:rPr lang="en-US" dirty="0" smtClean="0"/>
              <a:t> of the vector space that is the span of </a:t>
            </a:r>
            <a:r>
              <a:rPr lang="en-US" i="1" dirty="0" smtClean="0"/>
              <a:t>n</a:t>
            </a:r>
            <a:r>
              <a:rPr lang="en-US" dirty="0" smtClean="0"/>
              <a:t> 	vectors is said to have a dimension of </a:t>
            </a:r>
            <a:r>
              <a:rPr lang="en-US" i="1" dirty="0" smtClean="0"/>
              <a:t>n</a:t>
            </a:r>
          </a:p>
          <a:p>
            <a:pPr marL="0" indent="0">
              <a:buNone/>
            </a:pPr>
            <a:endParaRPr lang="en-US" i="1" dirty="0"/>
          </a:p>
          <a:p>
            <a:pPr lvl="1"/>
            <a:r>
              <a:rPr lang="en-US" dirty="0" smtClean="0"/>
              <a:t>We will describe such a vector space to be an </a:t>
            </a:r>
            <a:r>
              <a:rPr lang="en-US" i="1" dirty="0" smtClean="0"/>
              <a:t>n</a:t>
            </a:r>
            <a:r>
              <a:rPr lang="en-US" dirty="0" smtClean="0"/>
              <a:t>-dimensional vector space</a:t>
            </a:r>
          </a:p>
          <a:p>
            <a:pPr lvl="1"/>
            <a:r>
              <a:rPr lang="en-US" dirty="0" smtClean="0"/>
              <a:t>If the span of these vectors is a subspace,</a:t>
            </a:r>
          </a:p>
          <a:p>
            <a:pPr marL="457200" lvl="1" indent="0">
              <a:buNone/>
            </a:pPr>
            <a:r>
              <a:rPr lang="en-US" dirty="0"/>
              <a:t>	</a:t>
            </a:r>
            <a:r>
              <a:rPr lang="en-US" dirty="0" smtClean="0"/>
              <a:t>    we will describe the subspace as being </a:t>
            </a:r>
            <a:r>
              <a:rPr lang="en-US" i="1" dirty="0" smtClean="0"/>
              <a:t>n</a:t>
            </a:r>
            <a:r>
              <a:rPr lang="en-US" dirty="0" smtClean="0"/>
              <a:t>-dimensional</a:t>
            </a:r>
          </a:p>
          <a:p>
            <a:pPr marL="0" indent="0">
              <a:buNone/>
            </a:pPr>
            <a:endParaRPr lang="en-US" dirty="0"/>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13</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226370871"/>
      </p:ext>
    </p:extLst>
  </p:cSld>
  <p:clrMapOvr>
    <a:masterClrMapping/>
  </p:clrMapOvr>
  <mc:AlternateContent xmlns:mc="http://schemas.openxmlformats.org/markup-compatibility/2006">
    <mc:Choice xmlns:p14="http://schemas.microsoft.com/office/powerpoint/2010/main" Requires="p14">
      <p:transition spd="slow" p14:dur="2000" advTm="36388"/>
    </mc:Choice>
    <mc:Fallback>
      <p:transition spd="slow" advTm="36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CA" dirty="0"/>
          </a:p>
        </p:txBody>
      </p:sp>
      <p:sp>
        <p:nvSpPr>
          <p:cNvPr id="3" name="Content Placeholder 2"/>
          <p:cNvSpPr>
            <a:spLocks noGrp="1"/>
          </p:cNvSpPr>
          <p:nvPr>
            <p:ph idx="1"/>
          </p:nvPr>
        </p:nvSpPr>
        <p:spPr/>
        <p:txBody>
          <a:bodyPr/>
          <a:lstStyle/>
          <a:p>
            <a:r>
              <a:rPr lang="en-US" dirty="0" smtClean="0"/>
              <a:t>For example, every vector in </a:t>
            </a:r>
            <a:r>
              <a:rPr lang="en-US" b="1" dirty="0" smtClean="0"/>
              <a:t>R</a:t>
            </a:r>
            <a:r>
              <a:rPr lang="en-US" baseline="30000" dirty="0" smtClean="0"/>
              <a:t>3</a:t>
            </a:r>
            <a:r>
              <a:rPr lang="en-US" dirty="0" smtClean="0"/>
              <a:t> can be written as a linear combination of the three linearly independent vectors </a:t>
            </a:r>
          </a:p>
          <a:p>
            <a:endParaRPr lang="en-US" dirty="0"/>
          </a:p>
          <a:p>
            <a:endParaRPr lang="en-US" dirty="0" smtClean="0"/>
          </a:p>
          <a:p>
            <a:endParaRPr lang="en-US" dirty="0"/>
          </a:p>
          <a:p>
            <a:r>
              <a:rPr lang="en-US" dirty="0" smtClean="0"/>
              <a:t>Thus, the span of these vectors is </a:t>
            </a:r>
            <a:r>
              <a:rPr lang="en-US" b="1" dirty="0" smtClean="0"/>
              <a:t>R</a:t>
            </a:r>
            <a:r>
              <a:rPr lang="en-US" baseline="30000" dirty="0" smtClean="0"/>
              <a:t>3</a:t>
            </a:r>
            <a:r>
              <a:rPr lang="en-US" dirty="0" smtClean="0"/>
              <a:t> and thus these form a basis for </a:t>
            </a:r>
            <a:r>
              <a:rPr lang="en-US" b="1" dirty="0" smtClean="0"/>
              <a:t>R</a:t>
            </a:r>
            <a:r>
              <a:rPr lang="en-US" baseline="30000" dirty="0" smtClean="0"/>
              <a:t>3</a:t>
            </a:r>
            <a:r>
              <a:rPr lang="en-US" dirty="0" smtClean="0"/>
              <a:t>, and the dimension of </a:t>
            </a:r>
            <a:r>
              <a:rPr lang="en-US" b="1" dirty="0" smtClean="0"/>
              <a:t>R</a:t>
            </a:r>
            <a:r>
              <a:rPr lang="en-US" baseline="30000" dirty="0" smtClean="0"/>
              <a:t>3</a:t>
            </a:r>
            <a:r>
              <a:rPr lang="en-US" dirty="0" smtClean="0"/>
              <a:t> is three</a:t>
            </a:r>
          </a:p>
          <a:p>
            <a:pPr lvl="1"/>
            <a:r>
              <a:rPr lang="en-US" dirty="0" smtClean="0"/>
              <a:t>Thus, every basis for </a:t>
            </a:r>
            <a:r>
              <a:rPr lang="en-US" b="1" dirty="0" smtClean="0"/>
              <a:t>R</a:t>
            </a:r>
            <a:r>
              <a:rPr lang="en-US" baseline="30000" dirty="0" smtClean="0"/>
              <a:t>3</a:t>
            </a:r>
            <a:r>
              <a:rPr lang="en-US" dirty="0" smtClean="0"/>
              <a:t> must have three vectors</a:t>
            </a:r>
          </a:p>
          <a:p>
            <a:pPr lvl="1"/>
            <a:r>
              <a:rPr lang="en-US" dirty="0" smtClean="0"/>
              <a:t>Thus, every collection of three linearly independent vectors in </a:t>
            </a:r>
            <a:r>
              <a:rPr lang="en-US" b="1" dirty="0" smtClean="0"/>
              <a:t>R</a:t>
            </a:r>
            <a:r>
              <a:rPr lang="en-US" baseline="30000" dirty="0" smtClean="0"/>
              <a:t>3</a:t>
            </a:r>
            <a:r>
              <a:rPr lang="en-US" dirty="0" smtClean="0"/>
              <a:t> is a basis for </a:t>
            </a:r>
            <a:r>
              <a:rPr lang="en-US" b="1" dirty="0" smtClean="0"/>
              <a:t>R</a:t>
            </a:r>
            <a:r>
              <a:rPr lang="en-US" baseline="30000" dirty="0" smtClean="0"/>
              <a:t>3</a:t>
            </a:r>
            <a:endParaRPr lang="en-US" dirty="0" smtClean="0"/>
          </a:p>
          <a:p>
            <a:pPr lvl="1"/>
            <a:r>
              <a:rPr lang="en-US" dirty="0" smtClean="0"/>
              <a:t>This particular basis is called the </a:t>
            </a:r>
            <a:r>
              <a:rPr lang="en-US" i="1" dirty="0" smtClean="0"/>
              <a:t>canonical basis </a:t>
            </a:r>
            <a:r>
              <a:rPr lang="en-US" dirty="0" smtClean="0"/>
              <a:t>for </a:t>
            </a:r>
            <a:r>
              <a:rPr lang="en-US" b="1" dirty="0" smtClean="0"/>
              <a:t>R</a:t>
            </a:r>
            <a:r>
              <a:rPr lang="en-US" baseline="30000" dirty="0" smtClean="0"/>
              <a:t>3</a:t>
            </a:r>
            <a:endParaRPr lang="en-US" dirty="0" smtClean="0"/>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14</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2459242003"/>
              </p:ext>
            </p:extLst>
          </p:nvPr>
        </p:nvGraphicFramePr>
        <p:xfrm>
          <a:off x="3999594" y="2451328"/>
          <a:ext cx="1347788" cy="1011237"/>
        </p:xfrm>
        <a:graphic>
          <a:graphicData uri="http://schemas.openxmlformats.org/presentationml/2006/ole">
            <mc:AlternateContent xmlns:mc="http://schemas.openxmlformats.org/markup-compatibility/2006">
              <mc:Choice xmlns:v="urn:schemas-microsoft-com:vml" Requires="v">
                <p:oleObj spid="_x0000_s454661" name="Equation" r:id="rId6" imgW="1371600" imgH="1117440" progId="Equation.DSMT4">
                  <p:embed/>
                </p:oleObj>
              </mc:Choice>
              <mc:Fallback>
                <p:oleObj name="Equation" r:id="rId6" imgW="1371600" imgH="1117440" progId="Equation.DSMT4">
                  <p:embed/>
                  <p:pic>
                    <p:nvPicPr>
                      <p:cNvPr id="0" name=""/>
                      <p:cNvPicPr>
                        <a:picLocks noChangeAspect="1" noChangeArrowheads="1"/>
                      </p:cNvPicPr>
                      <p:nvPr/>
                    </p:nvPicPr>
                    <p:blipFill>
                      <a:blip r:embed="rId7"/>
                      <a:srcRect/>
                      <a:stretch>
                        <a:fillRect/>
                      </a:stretch>
                    </p:blipFill>
                    <p:spPr bwMode="auto">
                      <a:xfrm>
                        <a:off x="3999594" y="2451328"/>
                        <a:ext cx="1347788" cy="101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 name="Audio 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164973712"/>
      </p:ext>
    </p:extLst>
  </p:cSld>
  <p:clrMapOvr>
    <a:masterClrMapping/>
  </p:clrMapOvr>
  <mc:AlternateContent xmlns:mc="http://schemas.openxmlformats.org/markup-compatibility/2006">
    <mc:Choice xmlns:p14="http://schemas.microsoft.com/office/powerpoint/2010/main" Requires="p14">
      <p:transition spd="slow" p14:dur="2000" advTm="70620"/>
    </mc:Choice>
    <mc:Fallback>
      <p:transition spd="slow" advTm="70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CA" dirty="0"/>
          </a:p>
        </p:txBody>
      </p:sp>
      <p:sp>
        <p:nvSpPr>
          <p:cNvPr id="3" name="Content Placeholder 2"/>
          <p:cNvSpPr>
            <a:spLocks noGrp="1"/>
          </p:cNvSpPr>
          <p:nvPr>
            <p:ph idx="1"/>
          </p:nvPr>
        </p:nvSpPr>
        <p:spPr/>
        <p:txBody>
          <a:bodyPr/>
          <a:lstStyle/>
          <a:p>
            <a:r>
              <a:rPr lang="en-US" dirty="0" smtClean="0"/>
              <a:t>For example, the following two vectors in </a:t>
            </a:r>
            <a:r>
              <a:rPr lang="en-US" b="1" dirty="0" smtClean="0"/>
              <a:t>R</a:t>
            </a:r>
            <a:r>
              <a:rPr lang="en-US" baseline="30000" dirty="0" smtClean="0"/>
              <a:t>3</a:t>
            </a:r>
            <a:r>
              <a:rPr lang="en-US" dirty="0" smtClean="0"/>
              <a:t> are linearly independent:</a:t>
            </a:r>
          </a:p>
          <a:p>
            <a:endParaRPr lang="en-US" dirty="0"/>
          </a:p>
          <a:p>
            <a:endParaRPr lang="en-US" dirty="0" smtClean="0"/>
          </a:p>
          <a:p>
            <a:endParaRPr lang="en-US" dirty="0"/>
          </a:p>
          <a:p>
            <a:r>
              <a:rPr lang="en-US" dirty="0" smtClean="0"/>
              <a:t>Because they are independent, they form a basis for their span</a:t>
            </a:r>
          </a:p>
          <a:p>
            <a:r>
              <a:rPr lang="en-US" dirty="0" smtClean="0"/>
              <a:t>Because there are two vectors,</a:t>
            </a:r>
            <a:br>
              <a:rPr lang="en-US" dirty="0" smtClean="0"/>
            </a:br>
            <a:r>
              <a:rPr lang="en-US" dirty="0" smtClean="0"/>
              <a:t>	dimension of the span of these two vectors is two</a:t>
            </a:r>
          </a:p>
          <a:p>
            <a:pPr lvl="1"/>
            <a:r>
              <a:rPr lang="en-US" dirty="0" smtClean="0"/>
              <a:t>The span is a plane in </a:t>
            </a:r>
            <a:r>
              <a:rPr lang="en-US" b="1" dirty="0" smtClean="0"/>
              <a:t>R</a:t>
            </a:r>
            <a:r>
              <a:rPr lang="en-US" baseline="30000" dirty="0" smtClean="0"/>
              <a:t>3</a:t>
            </a:r>
            <a:r>
              <a:rPr lang="en-US" dirty="0" smtClean="0"/>
              <a:t> that passes through the origin</a:t>
            </a:r>
          </a:p>
          <a:p>
            <a:endParaRPr lang="en-US" dirty="0"/>
          </a:p>
          <a:p>
            <a:r>
              <a:rPr lang="en-US" dirty="0" smtClean="0"/>
              <a:t>Because there are only two vectors in this basis,</a:t>
            </a:r>
          </a:p>
          <a:p>
            <a:pPr marL="0" indent="0">
              <a:buNone/>
            </a:pPr>
            <a:r>
              <a:rPr lang="en-US" dirty="0"/>
              <a:t>	</a:t>
            </a:r>
            <a:r>
              <a:rPr lang="en-US" dirty="0" smtClean="0"/>
              <a:t>the span cannot be all of </a:t>
            </a:r>
            <a:r>
              <a:rPr lang="en-US" b="1" dirty="0" smtClean="0"/>
              <a:t>R</a:t>
            </a:r>
            <a:r>
              <a:rPr lang="en-US" baseline="30000" dirty="0" smtClean="0"/>
              <a:t>3</a:t>
            </a:r>
            <a:endParaRPr lang="en-US" dirty="0" smtClean="0"/>
          </a:p>
          <a:p>
            <a:pPr lvl="1"/>
            <a:r>
              <a:rPr lang="en-US" dirty="0" smtClean="0"/>
              <a:t>It is a subspace of </a:t>
            </a:r>
            <a:r>
              <a:rPr lang="en-US" b="1" dirty="0" smtClean="0"/>
              <a:t>R</a:t>
            </a:r>
            <a:r>
              <a:rPr lang="en-US" baseline="30000" dirty="0" smtClean="0"/>
              <a:t>3</a:t>
            </a:r>
            <a:endParaRPr lang="en-US" dirty="0" smtClean="0"/>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15</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2818170034"/>
              </p:ext>
            </p:extLst>
          </p:nvPr>
        </p:nvGraphicFramePr>
        <p:xfrm>
          <a:off x="4066721" y="2375581"/>
          <a:ext cx="885825" cy="1011237"/>
        </p:xfrm>
        <a:graphic>
          <a:graphicData uri="http://schemas.openxmlformats.org/presentationml/2006/ole">
            <mc:AlternateContent xmlns:mc="http://schemas.openxmlformats.org/markup-compatibility/2006">
              <mc:Choice xmlns:v="urn:schemas-microsoft-com:vml" Requires="v">
                <p:oleObj spid="_x0000_s453638" name="Equation" r:id="rId6" imgW="901440" imgH="1117440" progId="Equation.DSMT4">
                  <p:embed/>
                </p:oleObj>
              </mc:Choice>
              <mc:Fallback>
                <p:oleObj name="Equation" r:id="rId6" imgW="901440" imgH="1117440" progId="Equation.DSMT4">
                  <p:embed/>
                  <p:pic>
                    <p:nvPicPr>
                      <p:cNvPr id="0" name=""/>
                      <p:cNvPicPr>
                        <a:picLocks noChangeAspect="1" noChangeArrowheads="1"/>
                      </p:cNvPicPr>
                      <p:nvPr/>
                    </p:nvPicPr>
                    <p:blipFill>
                      <a:blip r:embed="rId7"/>
                      <a:srcRect/>
                      <a:stretch>
                        <a:fillRect/>
                      </a:stretch>
                    </p:blipFill>
                    <p:spPr bwMode="auto">
                      <a:xfrm>
                        <a:off x="4066721" y="2375581"/>
                        <a:ext cx="885825" cy="101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260279899"/>
      </p:ext>
    </p:extLst>
  </p:cSld>
  <p:clrMapOvr>
    <a:masterClrMapping/>
  </p:clrMapOvr>
  <mc:AlternateContent xmlns:mc="http://schemas.openxmlformats.org/markup-compatibility/2006">
    <mc:Choice xmlns:p14="http://schemas.microsoft.com/office/powerpoint/2010/main" Requires="p14">
      <p:transition spd="slow" p14:dur="2000" advTm="65260"/>
    </mc:Choice>
    <mc:Fallback>
      <p:transition spd="slow" advTm="65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CA" dirty="0"/>
          </a:p>
        </p:txBody>
      </p:sp>
      <p:sp>
        <p:nvSpPr>
          <p:cNvPr id="3" name="Content Placeholder 2"/>
          <p:cNvSpPr>
            <a:spLocks noGrp="1"/>
          </p:cNvSpPr>
          <p:nvPr>
            <p:ph idx="1"/>
          </p:nvPr>
        </p:nvSpPr>
        <p:spPr/>
        <p:txBody>
          <a:bodyPr/>
          <a:lstStyle/>
          <a:p>
            <a:r>
              <a:rPr lang="en-US" dirty="0" smtClean="0"/>
              <a:t>For example, the a single non-zero </a:t>
            </a:r>
            <a:r>
              <a:rPr lang="en-US" b="1" dirty="0" smtClean="0"/>
              <a:t>R</a:t>
            </a:r>
            <a:r>
              <a:rPr lang="en-US" baseline="30000" dirty="0" smtClean="0"/>
              <a:t>3</a:t>
            </a:r>
            <a:r>
              <a:rPr lang="en-US" dirty="0" smtClean="0"/>
              <a:t> is linearly independent:</a:t>
            </a:r>
          </a:p>
          <a:p>
            <a:endParaRPr lang="en-US" dirty="0"/>
          </a:p>
          <a:p>
            <a:endParaRPr lang="en-US" dirty="0" smtClean="0"/>
          </a:p>
          <a:p>
            <a:endParaRPr lang="en-US" dirty="0"/>
          </a:p>
          <a:p>
            <a:r>
              <a:rPr lang="en-US" dirty="0" smtClean="0"/>
              <a:t>Because it is independent, it forms a basis for its span</a:t>
            </a:r>
          </a:p>
          <a:p>
            <a:pPr lvl="1"/>
            <a:r>
              <a:rPr lang="en-US" dirty="0" smtClean="0"/>
              <a:t>That is, it is a basis for all scalar multiples of it</a:t>
            </a:r>
          </a:p>
          <a:p>
            <a:r>
              <a:rPr lang="en-US" dirty="0" smtClean="0"/>
              <a:t>Because there is one vector,</a:t>
            </a:r>
            <a:br>
              <a:rPr lang="en-US" dirty="0" smtClean="0"/>
            </a:br>
            <a:r>
              <a:rPr lang="en-US" dirty="0" smtClean="0"/>
              <a:t>	the dimension of the span of this vectors is one</a:t>
            </a:r>
          </a:p>
          <a:p>
            <a:pPr lvl="1"/>
            <a:r>
              <a:rPr lang="en-US" dirty="0" smtClean="0"/>
              <a:t>The span is a line in </a:t>
            </a:r>
            <a:r>
              <a:rPr lang="en-US" b="1" dirty="0" smtClean="0"/>
              <a:t>R</a:t>
            </a:r>
            <a:r>
              <a:rPr lang="en-US" baseline="30000" dirty="0" smtClean="0"/>
              <a:t>3</a:t>
            </a:r>
            <a:r>
              <a:rPr lang="en-US" dirty="0" smtClean="0"/>
              <a:t> that passes through the origin</a:t>
            </a:r>
          </a:p>
          <a:p>
            <a:endParaRPr lang="en-US" dirty="0"/>
          </a:p>
          <a:p>
            <a:r>
              <a:rPr lang="en-US" dirty="0" smtClean="0"/>
              <a:t>Because there is only one vector in this basis,</a:t>
            </a:r>
          </a:p>
          <a:p>
            <a:pPr marL="0" indent="0">
              <a:buNone/>
            </a:pPr>
            <a:r>
              <a:rPr lang="en-US" dirty="0"/>
              <a:t>	</a:t>
            </a:r>
            <a:r>
              <a:rPr lang="en-US" dirty="0" smtClean="0"/>
              <a:t>the span cannot be all of </a:t>
            </a:r>
            <a:r>
              <a:rPr lang="en-US" b="1" dirty="0" smtClean="0"/>
              <a:t>R</a:t>
            </a:r>
            <a:r>
              <a:rPr lang="en-US" baseline="30000" dirty="0" smtClean="0"/>
              <a:t>3</a:t>
            </a:r>
            <a:endParaRPr lang="en-US" dirty="0" smtClean="0"/>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16</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2535857981"/>
              </p:ext>
            </p:extLst>
          </p:nvPr>
        </p:nvGraphicFramePr>
        <p:xfrm>
          <a:off x="4332288" y="2157413"/>
          <a:ext cx="547687" cy="1011237"/>
        </p:xfrm>
        <a:graphic>
          <a:graphicData uri="http://schemas.openxmlformats.org/presentationml/2006/ole">
            <mc:AlternateContent xmlns:mc="http://schemas.openxmlformats.org/markup-compatibility/2006">
              <mc:Choice xmlns:v="urn:schemas-microsoft-com:vml" Requires="v">
                <p:oleObj spid="_x0000_s455685" name="Equation" r:id="rId6" imgW="558720" imgH="1117440" progId="Equation.DSMT4">
                  <p:embed/>
                </p:oleObj>
              </mc:Choice>
              <mc:Fallback>
                <p:oleObj name="Equation" r:id="rId6" imgW="558720" imgH="1117440" progId="Equation.DSMT4">
                  <p:embed/>
                  <p:pic>
                    <p:nvPicPr>
                      <p:cNvPr id="0" name=""/>
                      <p:cNvPicPr>
                        <a:picLocks noChangeAspect="1" noChangeArrowheads="1"/>
                      </p:cNvPicPr>
                      <p:nvPr/>
                    </p:nvPicPr>
                    <p:blipFill>
                      <a:blip r:embed="rId7"/>
                      <a:srcRect/>
                      <a:stretch>
                        <a:fillRect/>
                      </a:stretch>
                    </p:blipFill>
                    <p:spPr bwMode="auto">
                      <a:xfrm>
                        <a:off x="4332288" y="2157413"/>
                        <a:ext cx="547687" cy="101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535348230"/>
      </p:ext>
    </p:extLst>
  </p:cSld>
  <p:clrMapOvr>
    <a:masterClrMapping/>
  </p:clrMapOvr>
  <mc:AlternateContent xmlns:mc="http://schemas.openxmlformats.org/markup-compatibility/2006">
    <mc:Choice xmlns:p14="http://schemas.microsoft.com/office/powerpoint/2010/main" Requires="p14">
      <p:transition spd="slow" p14:dur="2000" advTm="68931"/>
    </mc:Choice>
    <mc:Fallback>
      <p:transition spd="slow" advTm="68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Bases for </a:t>
            </a:r>
            <a:r>
              <a:rPr lang="en-US" b="1" dirty="0" smtClean="0"/>
              <a:t>R</a:t>
            </a:r>
            <a:r>
              <a:rPr lang="en-US" baseline="30000" dirty="0" smtClean="0"/>
              <a:t>m</a:t>
            </a:r>
            <a:r>
              <a:rPr lang="en-US" dirty="0" smtClean="0"/>
              <a:t> and </a:t>
            </a:r>
            <a:r>
              <a:rPr lang="en-US" b="1" dirty="0" smtClean="0"/>
              <a:t>C</a:t>
            </a:r>
            <a:r>
              <a:rPr lang="en-US" i="1" baseline="30000" dirty="0" smtClean="0"/>
              <a:t>m</a:t>
            </a:r>
            <a:endParaRPr lang="en-CA" i="1" dirty="0"/>
          </a:p>
        </p:txBody>
      </p:sp>
      <p:sp>
        <p:nvSpPr>
          <p:cNvPr id="3" name="Content Placeholder 2"/>
          <p:cNvSpPr>
            <a:spLocks noGrp="1"/>
          </p:cNvSpPr>
          <p:nvPr>
            <p:ph idx="1"/>
          </p:nvPr>
        </p:nvSpPr>
        <p:spPr>
          <a:xfrm>
            <a:off x="457199" y="1600200"/>
            <a:ext cx="8577943" cy="4525963"/>
          </a:xfrm>
        </p:spPr>
        <p:txBody>
          <a:bodyPr/>
          <a:lstStyle/>
          <a:p>
            <a:r>
              <a:rPr lang="en-US" dirty="0" smtClean="0"/>
              <a:t>We have already seen that these </a:t>
            </a:r>
            <a:r>
              <a:rPr lang="en-US" i="1" dirty="0" smtClean="0"/>
              <a:t>m</a:t>
            </a:r>
            <a:r>
              <a:rPr lang="en-US" dirty="0"/>
              <a:t> </a:t>
            </a:r>
            <a:r>
              <a:rPr lang="en-US" dirty="0" smtClean="0"/>
              <a:t>vectors in </a:t>
            </a:r>
            <a:r>
              <a:rPr lang="en-US" b="1" dirty="0" err="1" smtClean="0"/>
              <a:t>F</a:t>
            </a:r>
            <a:r>
              <a:rPr lang="en-US" i="1" baseline="30000" dirty="0" err="1" smtClean="0"/>
              <a:t>m</a:t>
            </a:r>
            <a:r>
              <a:rPr lang="en-US" dirty="0" smtClean="0"/>
              <a:t> are linearly independent and therefore form a basis of an </a:t>
            </a:r>
            <a:r>
              <a:rPr lang="en-US" i="1" dirty="0" smtClean="0"/>
              <a:t>m</a:t>
            </a:r>
            <a:r>
              <a:rPr lang="en-US" dirty="0" smtClean="0"/>
              <a:t>-dimensional vector space</a:t>
            </a:r>
            <a:endParaRPr lang="en-US" i="1" dirty="0" smtClean="0"/>
          </a:p>
          <a:p>
            <a:pPr lvl="1"/>
            <a:endParaRPr lang="en-US" dirty="0" smtClean="0">
              <a:latin typeface="Times New Roman" panose="02020603050405020304" pitchFamily="18" charset="0"/>
            </a:endParaRPr>
          </a:p>
          <a:p>
            <a:pPr lvl="1"/>
            <a:endParaRPr lang="en-US" dirty="0">
              <a:latin typeface="Times New Roman" panose="02020603050405020304" pitchFamily="18" charset="0"/>
            </a:endParaRPr>
          </a:p>
          <a:p>
            <a:pPr lvl="1"/>
            <a:endParaRPr lang="en-US" dirty="0" smtClean="0">
              <a:latin typeface="Times New Roman" panose="02020603050405020304" pitchFamily="18" charset="0"/>
            </a:endParaRPr>
          </a:p>
          <a:p>
            <a:pPr lvl="1"/>
            <a:endParaRPr lang="en-US" dirty="0">
              <a:latin typeface="Times New Roman" panose="02020603050405020304" pitchFamily="18" charset="0"/>
            </a:endParaRPr>
          </a:p>
          <a:p>
            <a:pPr lvl="1"/>
            <a:r>
              <a:rPr lang="en-US" dirty="0" smtClean="0">
                <a:latin typeface="Times New Roman" panose="02020603050405020304" pitchFamily="18" charset="0"/>
              </a:rPr>
              <a:t>However, every vector in </a:t>
            </a:r>
            <a:r>
              <a:rPr lang="en-US" b="1" dirty="0" err="1" smtClean="0">
                <a:latin typeface="Times New Roman" panose="02020603050405020304" pitchFamily="18" charset="0"/>
              </a:rPr>
              <a:t>F</a:t>
            </a:r>
            <a:r>
              <a:rPr lang="en-US" i="1" baseline="30000" dirty="0" err="1" smtClean="0">
                <a:latin typeface="Times New Roman" panose="02020603050405020304" pitchFamily="18" charset="0"/>
              </a:rPr>
              <a:t>m</a:t>
            </a:r>
            <a:r>
              <a:rPr lang="en-US" dirty="0" smtClean="0">
                <a:latin typeface="Times New Roman" panose="02020603050405020304" pitchFamily="18" charset="0"/>
              </a:rPr>
              <a:t> can be written as a linear combination</a:t>
            </a:r>
            <a:br>
              <a:rPr lang="en-US" dirty="0" smtClean="0">
                <a:latin typeface="Times New Roman" panose="02020603050405020304" pitchFamily="18" charset="0"/>
              </a:rPr>
            </a:br>
            <a:r>
              <a:rPr lang="en-US" dirty="0" smtClean="0">
                <a:latin typeface="Times New Roman" panose="02020603050405020304" pitchFamily="18" charset="0"/>
              </a:rPr>
              <a:t>of these vectors; thus, the span is all of </a:t>
            </a:r>
            <a:r>
              <a:rPr lang="en-US" b="1" dirty="0" err="1" smtClean="0">
                <a:latin typeface="Times New Roman" panose="02020603050405020304" pitchFamily="18" charset="0"/>
              </a:rPr>
              <a:t>F</a:t>
            </a:r>
            <a:r>
              <a:rPr lang="en-US" i="1" baseline="30000" dirty="0" err="1" smtClean="0">
                <a:latin typeface="Times New Roman" panose="02020603050405020304" pitchFamily="18" charset="0"/>
              </a:rPr>
              <a:t>m</a:t>
            </a:r>
            <a:endParaRPr lang="en-US" dirty="0">
              <a:latin typeface="Times New Roman" panose="02020603050405020304" pitchFamily="18" charset="0"/>
            </a:endParaRPr>
          </a:p>
          <a:p>
            <a:r>
              <a:rPr lang="en-US" dirty="0" smtClean="0">
                <a:latin typeface="Times New Roman" panose="02020603050405020304" pitchFamily="18" charset="0"/>
              </a:rPr>
              <a:t>Thus, all bases of </a:t>
            </a:r>
            <a:r>
              <a:rPr lang="en-US" b="1" dirty="0" err="1" smtClean="0">
                <a:latin typeface="Times New Roman" panose="02020603050405020304" pitchFamily="18" charset="0"/>
              </a:rPr>
              <a:t>F</a:t>
            </a:r>
            <a:r>
              <a:rPr lang="en-US" i="1" baseline="30000" dirty="0" err="1" smtClean="0">
                <a:latin typeface="Times New Roman" panose="02020603050405020304" pitchFamily="18" charset="0"/>
              </a:rPr>
              <a:t>m</a:t>
            </a:r>
            <a:r>
              <a:rPr lang="en-US" i="1" dirty="0" smtClean="0">
                <a:latin typeface="Times New Roman" panose="02020603050405020304" pitchFamily="18" charset="0"/>
              </a:rPr>
              <a:t> </a:t>
            </a:r>
            <a:r>
              <a:rPr lang="en-US" dirty="0" smtClean="0">
                <a:latin typeface="Times New Roman" panose="02020603050405020304" pitchFamily="18" charset="0"/>
              </a:rPr>
              <a:t>must have </a:t>
            </a:r>
            <a:r>
              <a:rPr lang="en-US" i="1" dirty="0" smtClean="0">
                <a:latin typeface="Times New Roman" panose="02020603050405020304" pitchFamily="18" charset="0"/>
              </a:rPr>
              <a:t>m</a:t>
            </a:r>
            <a:r>
              <a:rPr lang="en-US" dirty="0" smtClean="0">
                <a:latin typeface="Times New Roman" panose="02020603050405020304" pitchFamily="18" charset="0"/>
              </a:rPr>
              <a:t> vectors,</a:t>
            </a:r>
            <a:br>
              <a:rPr lang="en-US" dirty="0" smtClean="0">
                <a:latin typeface="Times New Roman" panose="02020603050405020304" pitchFamily="18" charset="0"/>
              </a:rPr>
            </a:br>
            <a:r>
              <a:rPr lang="en-US" dirty="0" smtClean="0">
                <a:latin typeface="Times New Roman" panose="02020603050405020304" pitchFamily="18" charset="0"/>
              </a:rPr>
              <a:t>	and any collection of </a:t>
            </a:r>
            <a:r>
              <a:rPr lang="en-US" i="1" dirty="0" smtClean="0">
                <a:latin typeface="Times New Roman" panose="02020603050405020304" pitchFamily="18" charset="0"/>
              </a:rPr>
              <a:t>m</a:t>
            </a:r>
            <a:r>
              <a:rPr lang="en-US" dirty="0">
                <a:latin typeface="Times New Roman" panose="02020603050405020304" pitchFamily="18" charset="0"/>
              </a:rPr>
              <a:t> </a:t>
            </a:r>
            <a:r>
              <a:rPr lang="en-US" dirty="0" smtClean="0">
                <a:latin typeface="Times New Roman" panose="02020603050405020304" pitchFamily="18" charset="0"/>
              </a:rPr>
              <a:t>linearly independent vectors forms a basis</a:t>
            </a:r>
          </a:p>
          <a:p>
            <a:r>
              <a:rPr lang="en-US" dirty="0" smtClean="0">
                <a:latin typeface="Times New Roman" panose="02020603050405020304" pitchFamily="18" charset="0"/>
              </a:rPr>
              <a:t>This basis is, however, called the </a:t>
            </a:r>
            <a:r>
              <a:rPr lang="en-US" i="1" dirty="0" smtClean="0">
                <a:latin typeface="Times New Roman" panose="02020603050405020304" pitchFamily="18" charset="0"/>
              </a:rPr>
              <a:t>canonical </a:t>
            </a:r>
            <a:r>
              <a:rPr lang="en-US" dirty="0" smtClean="0">
                <a:latin typeface="Times New Roman" panose="02020603050405020304" pitchFamily="18" charset="0"/>
              </a:rPr>
              <a:t>basis for </a:t>
            </a:r>
            <a:r>
              <a:rPr lang="en-US" b="1" dirty="0" err="1" smtClean="0">
                <a:latin typeface="Times New Roman" panose="02020603050405020304" pitchFamily="18" charset="0"/>
              </a:rPr>
              <a:t>F</a:t>
            </a:r>
            <a:r>
              <a:rPr lang="en-US" i="1" baseline="30000" dirty="0" err="1" smtClean="0">
                <a:latin typeface="Times New Roman" panose="02020603050405020304" pitchFamily="18" charset="0"/>
              </a:rPr>
              <a:t>m</a:t>
            </a:r>
            <a:endParaRPr lang="en-US" i="1" dirty="0" smtClean="0">
              <a:latin typeface="Times New Roman" panose="02020603050405020304" pitchFamily="18" charset="0"/>
            </a:endParaRPr>
          </a:p>
          <a:p>
            <a:r>
              <a:rPr lang="en-US" dirty="0" smtClean="0">
                <a:latin typeface="Times New Roman" panose="02020603050405020304" pitchFamily="18" charset="0"/>
              </a:rPr>
              <a:t>The span of any collection of </a:t>
            </a:r>
            <a:r>
              <a:rPr lang="en-US" i="1" dirty="0" smtClean="0">
                <a:latin typeface="Times New Roman" panose="02020603050405020304" pitchFamily="18" charset="0"/>
              </a:rPr>
              <a:t>n</a:t>
            </a:r>
            <a:r>
              <a:rPr lang="en-US" dirty="0">
                <a:latin typeface="Times New Roman" panose="02020603050405020304" pitchFamily="18" charset="0"/>
              </a:rPr>
              <a:t> </a:t>
            </a:r>
            <a:r>
              <a:rPr lang="en-US" dirty="0" smtClean="0">
                <a:latin typeface="Times New Roman" panose="02020603050405020304" pitchFamily="18" charset="0"/>
              </a:rPr>
              <a:t>linearly independent vectors</a:t>
            </a:r>
            <a:br>
              <a:rPr lang="en-US" dirty="0" smtClean="0">
                <a:latin typeface="Times New Roman" panose="02020603050405020304" pitchFamily="18" charset="0"/>
              </a:rPr>
            </a:br>
            <a:r>
              <a:rPr lang="en-US" dirty="0" smtClean="0">
                <a:latin typeface="Times New Roman" panose="02020603050405020304" pitchFamily="18" charset="0"/>
              </a:rPr>
              <a:t>where </a:t>
            </a:r>
            <a:r>
              <a:rPr lang="en-US" i="1" dirty="0" smtClean="0">
                <a:latin typeface="Times New Roman" panose="02020603050405020304" pitchFamily="18" charset="0"/>
              </a:rPr>
              <a:t>n</a:t>
            </a:r>
            <a:r>
              <a:rPr lang="en-US" dirty="0" smtClean="0">
                <a:latin typeface="Times New Roman" panose="02020603050405020304" pitchFamily="18" charset="0"/>
              </a:rPr>
              <a:t> &lt; </a:t>
            </a:r>
            <a:r>
              <a:rPr lang="en-US" i="1" dirty="0" smtClean="0">
                <a:latin typeface="Times New Roman" panose="02020603050405020304" pitchFamily="18" charset="0"/>
              </a:rPr>
              <a:t>m </a:t>
            </a:r>
            <a:r>
              <a:rPr lang="en-US" dirty="0" smtClean="0">
                <a:latin typeface="Times New Roman" panose="02020603050405020304" pitchFamily="18" charset="0"/>
              </a:rPr>
              <a:t>is a basis for an </a:t>
            </a:r>
            <a:r>
              <a:rPr lang="en-US" i="1" dirty="0" smtClean="0">
                <a:latin typeface="Times New Roman" panose="02020603050405020304" pitchFamily="18" charset="0"/>
              </a:rPr>
              <a:t>n</a:t>
            </a:r>
            <a:r>
              <a:rPr lang="en-US" dirty="0" smtClean="0">
                <a:latin typeface="Times New Roman" panose="02020603050405020304" pitchFamily="18" charset="0"/>
              </a:rPr>
              <a:t>-dimensional subspace of </a:t>
            </a:r>
            <a:r>
              <a:rPr lang="en-US" b="1" dirty="0" err="1" smtClean="0">
                <a:latin typeface="Times New Roman" panose="02020603050405020304" pitchFamily="18" charset="0"/>
              </a:rPr>
              <a:t>F</a:t>
            </a:r>
            <a:r>
              <a:rPr lang="en-US" b="1" i="1" baseline="30000" dirty="0" err="1" smtClean="0">
                <a:latin typeface="Times New Roman" panose="02020603050405020304" pitchFamily="18" charset="0"/>
              </a:rPr>
              <a:t>m</a:t>
            </a:r>
            <a:endParaRPr lang="en-US"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17</a:t>
            </a:fld>
            <a:endParaRPr lang="en-CA" dirty="0"/>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17" name="Object 16"/>
          <p:cNvGraphicFramePr>
            <a:graphicFrameLocks noChangeAspect="1"/>
          </p:cNvGraphicFramePr>
          <p:nvPr>
            <p:extLst>
              <p:ext uri="{D42A27DB-BD31-4B8C-83A1-F6EECF244321}">
                <p14:modId xmlns:p14="http://schemas.microsoft.com/office/powerpoint/2010/main" val="2724373826"/>
              </p:ext>
            </p:extLst>
          </p:nvPr>
        </p:nvGraphicFramePr>
        <p:xfrm>
          <a:off x="3384175" y="2331399"/>
          <a:ext cx="2382693" cy="1860262"/>
        </p:xfrm>
        <a:graphic>
          <a:graphicData uri="http://schemas.openxmlformats.org/presentationml/2006/ole">
            <mc:AlternateContent xmlns:mc="http://schemas.openxmlformats.org/markup-compatibility/2006">
              <mc:Choice xmlns:v="urn:schemas-microsoft-com:vml" Requires="v">
                <p:oleObj spid="_x0000_s436307" name="Equation" r:id="rId6" imgW="2666880" imgH="2260440" progId="Equation.DSMT4">
                  <p:embed/>
                </p:oleObj>
              </mc:Choice>
              <mc:Fallback>
                <p:oleObj name="Equation" r:id="rId6" imgW="2666880" imgH="2260440" progId="Equation.DSMT4">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84175" y="2331399"/>
                        <a:ext cx="2382693" cy="186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1" name="Audio 2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992663019"/>
      </p:ext>
    </p:extLst>
  </p:cSld>
  <p:clrMapOvr>
    <a:masterClrMapping/>
  </p:clrMapOvr>
  <mc:AlternateContent xmlns:mc="http://schemas.openxmlformats.org/markup-compatibility/2006">
    <mc:Choice xmlns:p14="http://schemas.microsoft.com/office/powerpoint/2010/main" Requires="p14">
      <p:transition spd="slow" p14:dur="2000" advTm="106577"/>
    </mc:Choice>
    <mc:Fallback>
      <p:transition spd="slow" advTm="106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Orthogonal and orthonormal bases</a:t>
            </a:r>
            <a:endParaRPr lang="en-CA" dirty="0"/>
          </a:p>
        </p:txBody>
      </p:sp>
      <p:sp>
        <p:nvSpPr>
          <p:cNvPr id="3" name="Content Placeholder 2"/>
          <p:cNvSpPr>
            <a:spLocks noGrp="1"/>
          </p:cNvSpPr>
          <p:nvPr>
            <p:ph idx="1"/>
          </p:nvPr>
        </p:nvSpPr>
        <p:spPr/>
        <p:txBody>
          <a:bodyPr/>
          <a:lstStyle/>
          <a:p>
            <a:pPr marL="0" indent="0">
              <a:buNone/>
            </a:pPr>
            <a:r>
              <a:rPr lang="en-US" dirty="0" smtClean="0"/>
              <a:t>Definition</a:t>
            </a:r>
          </a:p>
          <a:p>
            <a:pPr marL="0" indent="0">
              <a:buNone/>
            </a:pPr>
            <a:r>
              <a:rPr lang="en-US" dirty="0"/>
              <a:t>	</a:t>
            </a:r>
            <a:r>
              <a:rPr lang="en-US" dirty="0" smtClean="0"/>
              <a:t>If the vectors in a basis are all mutually orthogonal,</a:t>
            </a:r>
          </a:p>
          <a:p>
            <a:pPr marL="0" indent="0">
              <a:buNone/>
            </a:pPr>
            <a:r>
              <a:rPr lang="en-US" dirty="0"/>
              <a:t>	</a:t>
            </a:r>
            <a:r>
              <a:rPr lang="en-US" dirty="0" smtClean="0"/>
              <a:t>that basis is described as being an </a:t>
            </a:r>
            <a:r>
              <a:rPr lang="en-US" i="1" dirty="0" smtClean="0"/>
              <a:t>orthogonal basis</a:t>
            </a:r>
          </a:p>
          <a:p>
            <a:pPr marL="0" indent="0">
              <a:buNone/>
            </a:pPr>
            <a:endParaRPr lang="en-US" dirty="0"/>
          </a:p>
          <a:p>
            <a:pPr marL="0" indent="0">
              <a:buNone/>
            </a:pPr>
            <a:r>
              <a:rPr lang="en-US" dirty="0" smtClean="0"/>
              <a:t>Definition</a:t>
            </a:r>
          </a:p>
          <a:p>
            <a:pPr marL="0" indent="0">
              <a:buNone/>
            </a:pPr>
            <a:r>
              <a:rPr lang="en-US" dirty="0"/>
              <a:t>	</a:t>
            </a:r>
            <a:r>
              <a:rPr lang="en-US" dirty="0" smtClean="0"/>
              <a:t>If the vectors in an orthogonal basis are also normalized,</a:t>
            </a:r>
          </a:p>
          <a:p>
            <a:pPr marL="0" indent="0">
              <a:buNone/>
            </a:pPr>
            <a:r>
              <a:rPr lang="en-US" dirty="0"/>
              <a:t>	</a:t>
            </a:r>
            <a:r>
              <a:rPr lang="en-US" dirty="0" smtClean="0"/>
              <a:t>that basis is described as being an </a:t>
            </a:r>
            <a:r>
              <a:rPr lang="en-US" i="1" dirty="0" smtClean="0"/>
              <a:t>orthonormal basis</a:t>
            </a:r>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18</a:t>
            </a:fld>
            <a:endParaRPr lang="en-CA"/>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714946836"/>
      </p:ext>
    </p:extLst>
  </p:cSld>
  <p:clrMapOvr>
    <a:masterClrMapping/>
  </p:clrMapOvr>
  <mc:AlternateContent xmlns:mc="http://schemas.openxmlformats.org/markup-compatibility/2006">
    <mc:Choice xmlns:p14="http://schemas.microsoft.com/office/powerpoint/2010/main" Requires="p14">
      <p:transition spd="slow" p14:dur="2000" advTm="34561"/>
    </mc:Choice>
    <mc:Fallback>
      <p:transition spd="slow" advTm="34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Orthogonal and orthonormal bases</a:t>
            </a:r>
            <a:endParaRPr lang="en-CA" dirty="0"/>
          </a:p>
        </p:txBody>
      </p:sp>
      <p:sp>
        <p:nvSpPr>
          <p:cNvPr id="3" name="Content Placeholder 2"/>
          <p:cNvSpPr>
            <a:spLocks noGrp="1"/>
          </p:cNvSpPr>
          <p:nvPr>
            <p:ph idx="1"/>
          </p:nvPr>
        </p:nvSpPr>
        <p:spPr>
          <a:xfrm>
            <a:off x="457199" y="1600200"/>
            <a:ext cx="8534401" cy="4525963"/>
          </a:xfrm>
        </p:spPr>
        <p:txBody>
          <a:bodyPr/>
          <a:lstStyle/>
          <a:p>
            <a:r>
              <a:rPr lang="en-US" dirty="0" smtClean="0"/>
              <a:t>Claim</a:t>
            </a:r>
          </a:p>
          <a:p>
            <a:pPr lvl="1"/>
            <a:r>
              <a:rPr lang="en-US" dirty="0" smtClean="0"/>
              <a:t>Given a basis of </a:t>
            </a:r>
            <a:r>
              <a:rPr lang="en-US" i="1" dirty="0" smtClean="0"/>
              <a:t>n</a:t>
            </a:r>
            <a:r>
              <a:rPr lang="en-US" dirty="0" smtClean="0"/>
              <a:t> vectors </a:t>
            </a:r>
            <a:r>
              <a:rPr lang="en-US" b="1" dirty="0" smtClean="0"/>
              <a:t>u</a:t>
            </a:r>
            <a:r>
              <a:rPr lang="en-US" baseline="-25000" dirty="0" smtClean="0"/>
              <a:t>1</a:t>
            </a:r>
            <a:r>
              <a:rPr lang="en-US" dirty="0" smtClean="0"/>
              <a:t>, …., </a:t>
            </a:r>
            <a:r>
              <a:rPr lang="en-US" b="1" dirty="0" smtClean="0"/>
              <a:t>u</a:t>
            </a:r>
            <a:r>
              <a:rPr lang="en-US" i="1" baseline="-25000" dirty="0" smtClean="0"/>
              <a:t>n</a:t>
            </a:r>
            <a:r>
              <a:rPr lang="en-US" dirty="0" smtClean="0"/>
              <a:t>, if we perform the Gram Schmidt algorithm on these </a:t>
            </a:r>
            <a:r>
              <a:rPr lang="en-US" i="1" dirty="0" smtClean="0"/>
              <a:t>n</a:t>
            </a:r>
            <a:r>
              <a:rPr lang="en-US" dirty="0" smtClean="0"/>
              <a:t> vectors to get </a:t>
            </a:r>
            <a:r>
              <a:rPr lang="en-US" i="1" dirty="0" smtClean="0"/>
              <a:t>n</a:t>
            </a:r>
            <a:r>
              <a:rPr lang="en-US" dirty="0" smtClean="0"/>
              <a:t> orthonormal</a:t>
            </a:r>
            <a:br>
              <a:rPr lang="en-US" dirty="0" smtClean="0"/>
            </a:br>
            <a:r>
              <a:rPr lang="en-US" dirty="0" smtClean="0"/>
              <a:t>vectors                     , then</a:t>
            </a:r>
          </a:p>
          <a:p>
            <a:pPr lvl="1"/>
            <a:endParaRPr lang="en-US" dirty="0"/>
          </a:p>
          <a:p>
            <a:pPr lvl="1"/>
            <a:endParaRPr lang="en-US" dirty="0" smtClean="0"/>
          </a:p>
          <a:p>
            <a:pPr lvl="1"/>
            <a:r>
              <a:rPr lang="en-US" dirty="0" smtClean="0"/>
              <a:t>Because each original vector can be written as a linear combination of the orthonormal vectors,</a:t>
            </a:r>
            <a:br>
              <a:rPr lang="en-US" dirty="0" smtClean="0"/>
            </a:br>
            <a:r>
              <a:rPr lang="en-US" dirty="0" smtClean="0"/>
              <a:t>and because each of the orthonormal vectors is a linear combination of the original vectors,</a:t>
            </a:r>
          </a:p>
          <a:p>
            <a:pPr marL="457200" lvl="1" indent="0">
              <a:buNone/>
            </a:pPr>
            <a:r>
              <a:rPr lang="en-US" dirty="0"/>
              <a:t>	</a:t>
            </a:r>
            <a:r>
              <a:rPr lang="en-US" dirty="0" smtClean="0"/>
              <a:t>	their spans must overlap</a:t>
            </a:r>
          </a:p>
          <a:p>
            <a:pPr lvl="1"/>
            <a:r>
              <a:rPr lang="en-US" dirty="0" smtClean="0"/>
              <a:t>But because they are both bases with the same number of vectors,</a:t>
            </a:r>
            <a:br>
              <a:rPr lang="en-US" dirty="0" smtClean="0"/>
            </a:br>
            <a:r>
              <a:rPr lang="en-US" dirty="0" smtClean="0"/>
              <a:t>		these spans must be identical</a:t>
            </a:r>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19</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4255504744"/>
              </p:ext>
            </p:extLst>
          </p:nvPr>
        </p:nvGraphicFramePr>
        <p:xfrm>
          <a:off x="2260555" y="2688069"/>
          <a:ext cx="1058401" cy="361125"/>
        </p:xfrm>
        <a:graphic>
          <a:graphicData uri="http://schemas.openxmlformats.org/presentationml/2006/ole">
            <mc:AlternateContent xmlns:mc="http://schemas.openxmlformats.org/markup-compatibility/2006">
              <mc:Choice xmlns:v="urn:schemas-microsoft-com:vml" Requires="v">
                <p:oleObj spid="_x0000_s456717" name="Equation" r:id="rId6" imgW="888840" imgH="330120" progId="Equation.DSMT4">
                  <p:embed/>
                </p:oleObj>
              </mc:Choice>
              <mc:Fallback>
                <p:oleObj name="Equation" r:id="rId6" imgW="888840" imgH="330120" progId="Equation.DSMT4">
                  <p:embed/>
                  <p:pic>
                    <p:nvPicPr>
                      <p:cNvPr id="0" name="Object 16"/>
                      <p:cNvPicPr>
                        <a:picLocks noChangeAspect="1" noChangeArrowheads="1"/>
                      </p:cNvPicPr>
                      <p:nvPr/>
                    </p:nvPicPr>
                    <p:blipFill>
                      <a:blip r:embed="rId7"/>
                      <a:srcRect/>
                      <a:stretch>
                        <a:fillRect/>
                      </a:stretch>
                    </p:blipFill>
                    <p:spPr bwMode="auto">
                      <a:xfrm>
                        <a:off x="2260555" y="2688069"/>
                        <a:ext cx="1058401" cy="36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825161345"/>
              </p:ext>
            </p:extLst>
          </p:nvPr>
        </p:nvGraphicFramePr>
        <p:xfrm>
          <a:off x="2537279" y="3107418"/>
          <a:ext cx="4098925" cy="415925"/>
        </p:xfrm>
        <a:graphic>
          <a:graphicData uri="http://schemas.openxmlformats.org/presentationml/2006/ole">
            <mc:AlternateContent xmlns:mc="http://schemas.openxmlformats.org/markup-compatibility/2006">
              <mc:Choice xmlns:v="urn:schemas-microsoft-com:vml" Requires="v">
                <p:oleObj spid="_x0000_s456718" name="Equation" r:id="rId8" imgW="3441600" imgH="380880" progId="Equation.DSMT4">
                  <p:embed/>
                </p:oleObj>
              </mc:Choice>
              <mc:Fallback>
                <p:oleObj name="Equation" r:id="rId8" imgW="3441600" imgH="380880" progId="Equation.DSMT4">
                  <p:embed/>
                  <p:pic>
                    <p:nvPicPr>
                      <p:cNvPr id="0" name=""/>
                      <p:cNvPicPr>
                        <a:picLocks noChangeAspect="1" noChangeArrowheads="1"/>
                      </p:cNvPicPr>
                      <p:nvPr/>
                    </p:nvPicPr>
                    <p:blipFill>
                      <a:blip r:embed="rId9"/>
                      <a:srcRect/>
                      <a:stretch>
                        <a:fillRect/>
                      </a:stretch>
                    </p:blipFill>
                    <p:spPr bwMode="auto">
                      <a:xfrm>
                        <a:off x="2537279" y="3107418"/>
                        <a:ext cx="4098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 name="Audio 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936219730"/>
      </p:ext>
    </p:extLst>
  </p:cSld>
  <p:clrMapOvr>
    <a:masterClrMapping/>
  </p:clrMapOvr>
  <mc:AlternateContent xmlns:mc="http://schemas.openxmlformats.org/markup-compatibility/2006">
    <mc:Choice xmlns:p14="http://schemas.microsoft.com/office/powerpoint/2010/main" Requires="p14">
      <p:transition spd="slow" p14:dur="2000" advTm="78552"/>
    </mc:Choice>
    <mc:Fallback>
      <p:transition spd="slow" advTm="78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In this topic, we will</a:t>
            </a:r>
          </a:p>
          <a:p>
            <a:pPr lvl="1"/>
            <a:r>
              <a:rPr lang="en-US" dirty="0" smtClean="0"/>
              <a:t>Define a basis</a:t>
            </a:r>
            <a:endParaRPr lang="en-US" dirty="0" smtClean="0"/>
          </a:p>
          <a:p>
            <a:pPr lvl="1"/>
            <a:r>
              <a:rPr lang="en-US" dirty="0" smtClean="0"/>
              <a:t>Show how to find a basis from a collection of vectors</a:t>
            </a:r>
          </a:p>
          <a:p>
            <a:pPr lvl="1"/>
            <a:r>
              <a:rPr lang="en-US" dirty="0" smtClean="0"/>
              <a:t>See that if the span of two bases are equal,</a:t>
            </a:r>
            <a:br>
              <a:rPr lang="en-US" dirty="0" smtClean="0"/>
            </a:br>
            <a:r>
              <a:rPr lang="en-US" dirty="0" smtClean="0"/>
              <a:t>	both bases must have the same number of vectors</a:t>
            </a:r>
            <a:endParaRPr lang="en-US" dirty="0"/>
          </a:p>
          <a:p>
            <a:pPr lvl="1"/>
            <a:r>
              <a:rPr lang="en-US" dirty="0" smtClean="0">
                <a:latin typeface="Times New Roman" panose="02020603050405020304" pitchFamily="18" charset="0"/>
              </a:rPr>
              <a:t>Define the dimension of a vector space or subspace</a:t>
            </a:r>
          </a:p>
          <a:p>
            <a:pPr lvl="1"/>
            <a:r>
              <a:rPr lang="en-US" dirty="0" smtClean="0">
                <a:latin typeface="Times New Roman" panose="02020603050405020304" pitchFamily="18" charset="0"/>
              </a:rPr>
              <a:t>Discuss the benefits of having an orthonormal basis</a:t>
            </a: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47661"/>
    </mc:Choice>
    <mc:Fallback>
      <p:transition spd="slow" advTm="47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Orthogonal and orthonormal bases</a:t>
            </a:r>
            <a:endParaRPr lang="en-CA" dirty="0"/>
          </a:p>
        </p:txBody>
      </p:sp>
      <p:sp>
        <p:nvSpPr>
          <p:cNvPr id="3" name="Content Placeholder 2"/>
          <p:cNvSpPr>
            <a:spLocks noGrp="1"/>
          </p:cNvSpPr>
          <p:nvPr>
            <p:ph idx="1"/>
          </p:nvPr>
        </p:nvSpPr>
        <p:spPr>
          <a:xfrm>
            <a:off x="457199" y="1600200"/>
            <a:ext cx="8534401" cy="4525963"/>
          </a:xfrm>
        </p:spPr>
        <p:txBody>
          <a:bodyPr/>
          <a:lstStyle/>
          <a:p>
            <a:r>
              <a:rPr lang="en-US" dirty="0" smtClean="0"/>
              <a:t>The clearest benefit of an orthonormal basis is as follows:</a:t>
            </a:r>
          </a:p>
          <a:p>
            <a:pPr lvl="1"/>
            <a:r>
              <a:rPr lang="en-US" dirty="0" smtClean="0"/>
              <a:t>If                                           ,</a:t>
            </a:r>
          </a:p>
          <a:p>
            <a:pPr marL="457200" lvl="1" indent="0">
              <a:buNone/>
            </a:pPr>
            <a:r>
              <a:rPr lang="en-US" dirty="0"/>
              <a:t>	</a:t>
            </a:r>
            <a:r>
              <a:rPr lang="en-US" dirty="0" smtClean="0"/>
              <a:t>we must solve a system of linear equations in order</a:t>
            </a:r>
            <a:br>
              <a:rPr lang="en-US" dirty="0" smtClean="0"/>
            </a:br>
            <a:r>
              <a:rPr lang="en-US" dirty="0" smtClean="0"/>
              <a:t>	to find the coefficients:</a:t>
            </a:r>
          </a:p>
          <a:p>
            <a:pPr marL="457200" lvl="1" indent="0">
              <a:buNone/>
            </a:pPr>
            <a:endParaRPr lang="en-US" dirty="0"/>
          </a:p>
          <a:p>
            <a:pPr lvl="1"/>
            <a:r>
              <a:rPr lang="en-US" dirty="0" smtClean="0"/>
              <a:t>If no solution exists to this system,</a:t>
            </a:r>
          </a:p>
          <a:p>
            <a:pPr marL="457200" lvl="1" indent="0">
              <a:buNone/>
            </a:pPr>
            <a:r>
              <a:rPr lang="en-US" dirty="0"/>
              <a:t>	</a:t>
            </a:r>
            <a:r>
              <a:rPr lang="en-US" dirty="0" smtClean="0"/>
              <a:t>	then </a:t>
            </a:r>
          </a:p>
          <a:p>
            <a:r>
              <a:rPr lang="en-US" dirty="0" smtClean="0"/>
              <a:t>Now, given an orthonormal basis,</a:t>
            </a:r>
          </a:p>
          <a:p>
            <a:pPr lvl="1"/>
            <a:r>
              <a:rPr lang="en-US" dirty="0" smtClean="0"/>
              <a:t>Given any </a:t>
            </a:r>
            <a:r>
              <a:rPr lang="en-US" b="1" dirty="0" smtClean="0"/>
              <a:t>v</a:t>
            </a:r>
            <a:r>
              <a:rPr lang="en-US" dirty="0" smtClean="0"/>
              <a:t>,                                                                    is the best</a:t>
            </a:r>
            <a:br>
              <a:rPr lang="en-US" dirty="0" smtClean="0"/>
            </a:br>
            <a:r>
              <a:rPr lang="en-US" dirty="0" smtClean="0"/>
              <a:t>approximation of </a:t>
            </a:r>
            <a:r>
              <a:rPr lang="en-US" b="1" dirty="0" smtClean="0"/>
              <a:t>v</a:t>
            </a:r>
            <a:r>
              <a:rPr lang="en-US" dirty="0" smtClean="0"/>
              <a:t> in the span of the orthonormal basis</a:t>
            </a:r>
          </a:p>
          <a:p>
            <a:pPr lvl="1"/>
            <a:r>
              <a:rPr lang="en-US" dirty="0" smtClean="0"/>
              <a:t>Also,                if and only if </a:t>
            </a:r>
          </a:p>
          <a:p>
            <a:pPr lvl="1"/>
            <a:endParaRPr lang="en-US" dirty="0"/>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20</a:t>
            </a:fld>
            <a:endParaRPr lang="en-CA"/>
          </a:p>
        </p:txBody>
      </p:sp>
      <p:graphicFrame>
        <p:nvGraphicFramePr>
          <p:cNvPr id="10" name="Object 9"/>
          <p:cNvGraphicFramePr>
            <a:graphicFrameLocks noChangeAspect="1"/>
          </p:cNvGraphicFramePr>
          <p:nvPr>
            <p:extLst>
              <p:ext uri="{D42A27DB-BD31-4B8C-83A1-F6EECF244321}">
                <p14:modId xmlns:p14="http://schemas.microsoft.com/office/powerpoint/2010/main" val="3563911369"/>
              </p:ext>
            </p:extLst>
          </p:nvPr>
        </p:nvGraphicFramePr>
        <p:xfrm>
          <a:off x="1603600" y="2019072"/>
          <a:ext cx="2374900" cy="415925"/>
        </p:xfrm>
        <a:graphic>
          <a:graphicData uri="http://schemas.openxmlformats.org/presentationml/2006/ole">
            <mc:AlternateContent xmlns:mc="http://schemas.openxmlformats.org/markup-compatibility/2006">
              <mc:Choice xmlns:v="urn:schemas-microsoft-com:vml" Requires="v">
                <p:oleObj spid="_x0000_s457751" name="Equation" r:id="rId6" imgW="1993680" imgH="380880" progId="Equation.DSMT4">
                  <p:embed/>
                </p:oleObj>
              </mc:Choice>
              <mc:Fallback>
                <p:oleObj name="Equation" r:id="rId6" imgW="1993680" imgH="380880" progId="Equation.DSMT4">
                  <p:embed/>
                  <p:pic>
                    <p:nvPicPr>
                      <p:cNvPr id="0" name=""/>
                      <p:cNvPicPr>
                        <a:picLocks noChangeAspect="1" noChangeArrowheads="1"/>
                      </p:cNvPicPr>
                      <p:nvPr/>
                    </p:nvPicPr>
                    <p:blipFill>
                      <a:blip r:embed="rId7"/>
                      <a:srcRect/>
                      <a:stretch>
                        <a:fillRect/>
                      </a:stretch>
                    </p:blipFill>
                    <p:spPr bwMode="auto">
                      <a:xfrm>
                        <a:off x="1603600" y="2019072"/>
                        <a:ext cx="23749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902618509"/>
              </p:ext>
            </p:extLst>
          </p:nvPr>
        </p:nvGraphicFramePr>
        <p:xfrm>
          <a:off x="3363469" y="3113314"/>
          <a:ext cx="2405062" cy="361950"/>
        </p:xfrm>
        <a:graphic>
          <a:graphicData uri="http://schemas.openxmlformats.org/presentationml/2006/ole">
            <mc:AlternateContent xmlns:mc="http://schemas.openxmlformats.org/markup-compatibility/2006">
              <mc:Choice xmlns:v="urn:schemas-microsoft-com:vml" Requires="v">
                <p:oleObj spid="_x0000_s457752" name="Equation" r:id="rId8" imgW="2019240" imgH="330120" progId="Equation.DSMT4">
                  <p:embed/>
                </p:oleObj>
              </mc:Choice>
              <mc:Fallback>
                <p:oleObj name="Equation" r:id="rId8" imgW="2019240" imgH="330120" progId="Equation.DSMT4">
                  <p:embed/>
                  <p:pic>
                    <p:nvPicPr>
                      <p:cNvPr id="0" name=""/>
                      <p:cNvPicPr>
                        <a:picLocks noChangeAspect="1" noChangeArrowheads="1"/>
                      </p:cNvPicPr>
                      <p:nvPr/>
                    </p:nvPicPr>
                    <p:blipFill>
                      <a:blip r:embed="rId9"/>
                      <a:srcRect/>
                      <a:stretch>
                        <a:fillRect/>
                      </a:stretch>
                    </p:blipFill>
                    <p:spPr bwMode="auto">
                      <a:xfrm>
                        <a:off x="3363469" y="3113314"/>
                        <a:ext cx="2405062"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654435826"/>
              </p:ext>
            </p:extLst>
          </p:nvPr>
        </p:nvGraphicFramePr>
        <p:xfrm>
          <a:off x="2942543" y="3880529"/>
          <a:ext cx="2374900" cy="415925"/>
        </p:xfrm>
        <a:graphic>
          <a:graphicData uri="http://schemas.openxmlformats.org/presentationml/2006/ole">
            <mc:AlternateContent xmlns:mc="http://schemas.openxmlformats.org/markup-compatibility/2006">
              <mc:Choice xmlns:v="urn:schemas-microsoft-com:vml" Requires="v">
                <p:oleObj spid="_x0000_s457753" name="Equation" r:id="rId10" imgW="1993680" imgH="380880" progId="Equation.DSMT4">
                  <p:embed/>
                </p:oleObj>
              </mc:Choice>
              <mc:Fallback>
                <p:oleObj name="Equation" r:id="rId10" imgW="1993680" imgH="380880" progId="Equation.DSMT4">
                  <p:embed/>
                  <p:pic>
                    <p:nvPicPr>
                      <p:cNvPr id="0" name=""/>
                      <p:cNvPicPr>
                        <a:picLocks noChangeAspect="1" noChangeArrowheads="1"/>
                      </p:cNvPicPr>
                      <p:nvPr/>
                    </p:nvPicPr>
                    <p:blipFill>
                      <a:blip r:embed="rId11"/>
                      <a:srcRect/>
                      <a:stretch>
                        <a:fillRect/>
                      </a:stretch>
                    </p:blipFill>
                    <p:spPr bwMode="auto">
                      <a:xfrm>
                        <a:off x="2942543" y="3880529"/>
                        <a:ext cx="23749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512271771"/>
              </p:ext>
            </p:extLst>
          </p:nvPr>
        </p:nvGraphicFramePr>
        <p:xfrm>
          <a:off x="2779561" y="4657555"/>
          <a:ext cx="3810318" cy="427831"/>
        </p:xfrm>
        <a:graphic>
          <a:graphicData uri="http://schemas.openxmlformats.org/presentationml/2006/ole">
            <mc:AlternateContent xmlns:mc="http://schemas.openxmlformats.org/markup-compatibility/2006">
              <mc:Choice xmlns:v="urn:schemas-microsoft-com:vml" Requires="v">
                <p:oleObj spid="_x0000_s457754" name="Equation" r:id="rId12" imgW="2908080" imgH="355320" progId="Equation.DSMT4">
                  <p:embed/>
                </p:oleObj>
              </mc:Choice>
              <mc:Fallback>
                <p:oleObj name="Equation" r:id="rId12" imgW="2908080" imgH="355320" progId="Equation.DSMT4">
                  <p:embed/>
                  <p:pic>
                    <p:nvPicPr>
                      <p:cNvPr id="0" name=""/>
                      <p:cNvPicPr>
                        <a:picLocks noChangeAspect="1" noChangeArrowheads="1"/>
                      </p:cNvPicPr>
                      <p:nvPr/>
                    </p:nvPicPr>
                    <p:blipFill>
                      <a:blip r:embed="rId13"/>
                      <a:srcRect/>
                      <a:stretch>
                        <a:fillRect/>
                      </a:stretch>
                    </p:blipFill>
                    <p:spPr bwMode="auto">
                      <a:xfrm>
                        <a:off x="2779561" y="4657555"/>
                        <a:ext cx="3810318" cy="42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751353759"/>
              </p:ext>
            </p:extLst>
          </p:nvPr>
        </p:nvGraphicFramePr>
        <p:xfrm>
          <a:off x="1917927" y="5389789"/>
          <a:ext cx="765175" cy="290513"/>
        </p:xfrm>
        <a:graphic>
          <a:graphicData uri="http://schemas.openxmlformats.org/presentationml/2006/ole">
            <mc:AlternateContent xmlns:mc="http://schemas.openxmlformats.org/markup-compatibility/2006">
              <mc:Choice xmlns:v="urn:schemas-microsoft-com:vml" Requires="v">
                <p:oleObj spid="_x0000_s457755" name="Equation" r:id="rId14" imgW="583920" imgH="241200" progId="Equation.DSMT4">
                  <p:embed/>
                </p:oleObj>
              </mc:Choice>
              <mc:Fallback>
                <p:oleObj name="Equation" r:id="rId14" imgW="583920" imgH="241200" progId="Equation.DSMT4">
                  <p:embed/>
                  <p:pic>
                    <p:nvPicPr>
                      <p:cNvPr id="0" name=""/>
                      <p:cNvPicPr>
                        <a:picLocks noChangeAspect="1" noChangeArrowheads="1"/>
                      </p:cNvPicPr>
                      <p:nvPr/>
                    </p:nvPicPr>
                    <p:blipFill>
                      <a:blip r:embed="rId15"/>
                      <a:srcRect/>
                      <a:stretch>
                        <a:fillRect/>
                      </a:stretch>
                    </p:blipFill>
                    <p:spPr bwMode="auto">
                      <a:xfrm>
                        <a:off x="1917927" y="5389789"/>
                        <a:ext cx="765175"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594899466"/>
              </p:ext>
            </p:extLst>
          </p:nvPr>
        </p:nvGraphicFramePr>
        <p:xfrm>
          <a:off x="4303257" y="5393643"/>
          <a:ext cx="2374900" cy="415925"/>
        </p:xfrm>
        <a:graphic>
          <a:graphicData uri="http://schemas.openxmlformats.org/presentationml/2006/ole">
            <mc:AlternateContent xmlns:mc="http://schemas.openxmlformats.org/markup-compatibility/2006">
              <mc:Choice xmlns:v="urn:schemas-microsoft-com:vml" Requires="v">
                <p:oleObj spid="_x0000_s457756" name="Equation" r:id="rId16" imgW="1993680" imgH="380880" progId="Equation.DSMT4">
                  <p:embed/>
                </p:oleObj>
              </mc:Choice>
              <mc:Fallback>
                <p:oleObj name="Equation" r:id="rId16" imgW="1993680" imgH="380880" progId="Equation.DSMT4">
                  <p:embed/>
                  <p:pic>
                    <p:nvPicPr>
                      <p:cNvPr id="0" name=""/>
                      <p:cNvPicPr>
                        <a:picLocks noChangeAspect="1" noChangeArrowheads="1"/>
                      </p:cNvPicPr>
                      <p:nvPr/>
                    </p:nvPicPr>
                    <p:blipFill>
                      <a:blip r:embed="rId17"/>
                      <a:srcRect/>
                      <a:stretch>
                        <a:fillRect/>
                      </a:stretch>
                    </p:blipFill>
                    <p:spPr bwMode="auto">
                      <a:xfrm>
                        <a:off x="4303257" y="5393643"/>
                        <a:ext cx="23749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7" name="Audio 1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685697027"/>
      </p:ext>
    </p:extLst>
  </p:cSld>
  <p:clrMapOvr>
    <a:masterClrMapping/>
  </p:clrMapOvr>
  <mc:AlternateContent xmlns:mc="http://schemas.openxmlformats.org/markup-compatibility/2006">
    <mc:Choice xmlns:p14="http://schemas.microsoft.com/office/powerpoint/2010/main" Requires="p14">
      <p:transition spd="slow" p14:dur="2000" advTm="156024"/>
    </mc:Choice>
    <mc:Fallback>
      <p:transition spd="slow" advTm="156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1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Following this </a:t>
            </a:r>
            <a:r>
              <a:rPr lang="en-US" dirty="0"/>
              <a:t>topic</a:t>
            </a:r>
            <a:r>
              <a:rPr lang="en-US" dirty="0" smtClean="0"/>
              <a:t>, you now</a:t>
            </a:r>
          </a:p>
          <a:p>
            <a:pPr lvl="1"/>
            <a:r>
              <a:rPr lang="en-US" dirty="0" smtClean="0"/>
              <a:t>Understand the idea of a basis for a vector space or subspace</a:t>
            </a:r>
          </a:p>
          <a:p>
            <a:pPr lvl="1"/>
            <a:r>
              <a:rPr lang="en-US" dirty="0" smtClean="0"/>
              <a:t>Can take a collection of vectors and find a subset that forms a basis for the span of the original collection of vectors</a:t>
            </a:r>
          </a:p>
          <a:p>
            <a:pPr lvl="1"/>
            <a:r>
              <a:rPr lang="en-US" dirty="0"/>
              <a:t>Know that all bases for </a:t>
            </a:r>
            <a:r>
              <a:rPr lang="en-US" dirty="0" smtClean="0"/>
              <a:t>a vector space or subspace must have the same number of vectors, at least for finite dimensions</a:t>
            </a:r>
          </a:p>
          <a:p>
            <a:pPr lvl="1"/>
            <a:r>
              <a:rPr lang="en-US" dirty="0" smtClean="0"/>
              <a:t>Are aware that orthonormal bases are better than arbitrary bases, and that it is much easier to work with orthonormal bases</a:t>
            </a:r>
          </a:p>
          <a:p>
            <a:pPr lvl="1"/>
            <a:r>
              <a:rPr lang="en-US" dirty="0" smtClean="0"/>
              <a:t>Understand that the span of a bases equals the span of the orthonormal vectors that result from the Gram-Schmidt algorithm</a:t>
            </a:r>
            <a:endParaRPr lang="en-US" dirty="0"/>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21</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75975949"/>
      </p:ext>
    </p:extLst>
  </p:cSld>
  <p:clrMapOvr>
    <a:masterClrMapping/>
  </p:clrMapOvr>
  <mc:AlternateContent xmlns:mc="http://schemas.openxmlformats.org/markup-compatibility/2006">
    <mc:Choice xmlns:p14="http://schemas.microsoft.com/office/powerpoint/2010/main" Requires="p14">
      <p:transition spd="slow" p14:dur="2000" advTm="65081"/>
    </mc:Choice>
    <mc:Fallback>
      <p:transition spd="slow" advTm="65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a:t>
            </a:r>
            <a:r>
              <a:rPr lang="en-US" dirty="0" smtClean="0"/>
              <a:t>1]	</a:t>
            </a:r>
            <a:r>
              <a:rPr lang="en-US" dirty="0"/>
              <a:t>https://</a:t>
            </a:r>
            <a:r>
              <a:rPr lang="en-US" dirty="0" smtClean="0"/>
              <a:t>en.wikipedia.org/wiki/Linear_independence</a:t>
            </a:r>
          </a:p>
          <a:p>
            <a:pPr marL="0" indent="0">
              <a:buNone/>
            </a:pPr>
            <a:r>
              <a:rPr lang="en-US" dirty="0"/>
              <a:t>[2]	https://</a:t>
            </a:r>
            <a:r>
              <a:rPr lang="en-US" dirty="0" smtClean="0"/>
              <a:t>en.wikipedia.org/wiki/Linear_span</a:t>
            </a:r>
          </a:p>
          <a:p>
            <a:pPr marL="0" indent="0">
              <a:buNone/>
            </a:pPr>
            <a:r>
              <a:rPr lang="en-US" dirty="0"/>
              <a:t>[3]	https://en.wikipedia.org/wiki/Basis_(linear_algebra</a:t>
            </a:r>
            <a:r>
              <a:rPr lang="en-US" dirty="0" smtClean="0"/>
              <a:t>)</a:t>
            </a:r>
          </a:p>
          <a:p>
            <a:pPr marL="0" indent="0">
              <a:buNone/>
            </a:pPr>
            <a:r>
              <a:rPr lang="en-US" dirty="0"/>
              <a:t>[4]	https://en.wikipedia.org/wiki/Gram–</a:t>
            </a:r>
            <a:r>
              <a:rPr lang="en-US" dirty="0" err="1"/>
              <a:t>Schmidt_process</a:t>
            </a:r>
            <a:endParaRPr lang="en-CA" dirty="0" smtClean="0"/>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22</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2462"/>
    </mc:Choice>
    <mc:Fallback xmlns="">
      <p:transition spd="slow" advTm="2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US" sz="1800" dirty="0" smtClean="0"/>
              <a:t>None so far.</a:t>
            </a:r>
            <a:endParaRPr lang="en-CA" sz="1800" dirty="0"/>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23</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86"/>
    </mc:Choice>
    <mc:Fallback xmlns="">
      <p:transition spd="slow" advTm="1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r>
              <a:rPr lang="en-CA" sz="1800" dirty="0" smtClean="0"/>
              <a:t>.</a:t>
            </a:r>
          </a:p>
          <a:p>
            <a:pPr marL="0" indent="0">
              <a:buNone/>
            </a:pPr>
            <a:endParaRPr lang="en-CA" sz="1050" dirty="0" smtClean="0"/>
          </a:p>
          <a:p>
            <a:pPr marL="0" indent="0">
              <a:buNone/>
            </a:pPr>
            <a:r>
              <a:rPr lang="en-CA" sz="1800" dirty="0" smtClean="0"/>
              <a:t>The </a:t>
            </a:r>
            <a:r>
              <a:rPr lang="en-CA" sz="1800" dirty="0"/>
              <a:t>photographs of </a:t>
            </a:r>
            <a:r>
              <a:rPr lang="en-CA" sz="1800" dirty="0" smtClean="0"/>
              <a:t>flowers and a monarch butter appearing </a:t>
            </a:r>
            <a:r>
              <a:rPr lang="en-CA" sz="1800" dirty="0"/>
              <a:t>on the title slide and accenting the top of each other slide were taken at the Royal Botanical Gardens </a:t>
            </a:r>
            <a:r>
              <a:rPr lang="en-CA" sz="1800" dirty="0" smtClean="0"/>
              <a:t>in October of 2017 by </a:t>
            </a:r>
            <a:r>
              <a:rPr lang="en-CA" sz="1800" dirty="0"/>
              <a:t>Douglas Wilhelm Harder. Please see</a:t>
            </a:r>
          </a:p>
          <a:p>
            <a:pPr marL="0" indent="0" algn="ctr">
              <a:buNone/>
            </a:pPr>
            <a:r>
              <a:rPr lang="en-CA" sz="1800" dirty="0"/>
              <a:t>https://www.rbg.ca/</a:t>
            </a:r>
          </a:p>
          <a:p>
            <a:pPr marL="0" indent="0">
              <a:buNone/>
            </a:pPr>
            <a:r>
              <a:rPr lang="en-CA" sz="1800" dirty="0" smtClean="0"/>
              <a:t>for </a:t>
            </a:r>
            <a:r>
              <a:rPr lang="en-CA" sz="1800"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CA" smtClean="0"/>
              <a:t>Linear dependence and independence of vectors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24</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577"/>
    </mc:Choice>
    <mc:Fallback xmlns="">
      <p:transition spd="slow" advTm="1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smtClean="0"/>
              <a:t>ne</a:t>
            </a:r>
            <a:r>
              <a:rPr lang="en-CA" smtClean="0"/>
              <a:t> 112 </a:t>
            </a:r>
            <a:r>
              <a:rPr lang="en-CA" i="1" dirty="0" smtClean="0"/>
              <a:t>Linear algebra for nanotechnology engineering</a:t>
            </a:r>
            <a:r>
              <a:rPr lang="en-CA" dirty="0" smtClean="0"/>
              <a:t> 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25</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2766"/>
    </mc:Choice>
    <mc:Fallback xmlns="">
      <p:transition spd="slow" advTm="2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a:t>
            </a:r>
            <a:endParaRPr lang="en-CA" dirty="0"/>
          </a:p>
        </p:txBody>
      </p:sp>
      <p:sp>
        <p:nvSpPr>
          <p:cNvPr id="3" name="Content Placeholder 2"/>
          <p:cNvSpPr>
            <a:spLocks noGrp="1"/>
          </p:cNvSpPr>
          <p:nvPr>
            <p:ph idx="1"/>
          </p:nvPr>
        </p:nvSpPr>
        <p:spPr/>
        <p:txBody>
          <a:bodyPr/>
          <a:lstStyle/>
          <a:p>
            <a:r>
              <a:rPr lang="en-US" dirty="0" smtClean="0"/>
              <a:t>If a collection of vectors is linearly independent,</a:t>
            </a:r>
            <a:br>
              <a:rPr lang="en-US" dirty="0" smtClean="0"/>
            </a:br>
            <a:r>
              <a:rPr lang="en-US" dirty="0" smtClean="0"/>
              <a:t>	it is said to form a </a:t>
            </a:r>
            <a:r>
              <a:rPr lang="en-US" i="1" dirty="0" smtClean="0"/>
              <a:t>basis</a:t>
            </a:r>
            <a:r>
              <a:rPr lang="en-US" dirty="0" smtClean="0"/>
              <a:t> for its span</a:t>
            </a:r>
          </a:p>
          <a:p>
            <a:r>
              <a:rPr lang="en-US" dirty="0" smtClean="0"/>
              <a:t>Given a vector space,</a:t>
            </a:r>
            <a:br>
              <a:rPr lang="en-US" dirty="0" smtClean="0"/>
            </a:br>
            <a:r>
              <a:rPr lang="en-US" dirty="0" smtClean="0"/>
              <a:t>	a collection of vectors is a basis for that vector space if</a:t>
            </a:r>
          </a:p>
          <a:p>
            <a:pPr lvl="1"/>
            <a:r>
              <a:rPr lang="en-US" dirty="0" smtClean="0"/>
              <a:t>The collection of vectors is linearly independent</a:t>
            </a:r>
          </a:p>
          <a:p>
            <a:pPr lvl="1"/>
            <a:r>
              <a:rPr lang="en-US" dirty="0" smtClean="0"/>
              <a:t>The span of the vectors is the entire vector space</a:t>
            </a:r>
          </a:p>
          <a:p>
            <a:pPr lvl="1"/>
            <a:endParaRPr lang="en-US" dirty="0"/>
          </a:p>
          <a:p>
            <a:r>
              <a:rPr lang="en-US" dirty="0" smtClean="0"/>
              <a:t>Notice that a subspace can have a basis, too:</a:t>
            </a:r>
          </a:p>
          <a:p>
            <a:pPr lvl="1"/>
            <a:r>
              <a:rPr lang="en-US" dirty="0" smtClean="0"/>
              <a:t>The collection of vectors must still be linearly independent</a:t>
            </a:r>
          </a:p>
          <a:p>
            <a:pPr lvl="1"/>
            <a:r>
              <a:rPr lang="en-US" dirty="0" smtClean="0"/>
              <a:t>The span of those vectors must equal all vectors in that subspace and nothing else </a:t>
            </a:r>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3</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4" name="Audio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75085397"/>
      </p:ext>
    </p:extLst>
  </p:cSld>
  <p:clrMapOvr>
    <a:masterClrMapping/>
  </p:clrMapOvr>
  <mc:AlternateContent xmlns:mc="http://schemas.openxmlformats.org/markup-compatibility/2006">
    <mc:Choice xmlns:p14="http://schemas.microsoft.com/office/powerpoint/2010/main" Requires="p14">
      <p:transition spd="slow" p14:dur="2000" advTm="79018"/>
    </mc:Choice>
    <mc:Fallback>
      <p:transition spd="slow" advTm="79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Determining when a collection is a basis</a:t>
            </a:r>
            <a:endParaRPr lang="en-CA" dirty="0"/>
          </a:p>
        </p:txBody>
      </p:sp>
      <p:sp>
        <p:nvSpPr>
          <p:cNvPr id="3" name="Content Placeholder 2"/>
          <p:cNvSpPr>
            <a:spLocks noGrp="1"/>
          </p:cNvSpPr>
          <p:nvPr>
            <p:ph idx="1"/>
          </p:nvPr>
        </p:nvSpPr>
        <p:spPr/>
        <p:txBody>
          <a:bodyPr/>
          <a:lstStyle/>
          <a:p>
            <a:r>
              <a:rPr lang="en-US" dirty="0" smtClean="0"/>
              <a:t>We have already seen how to determine if a collection of vectors is a basis:</a:t>
            </a:r>
          </a:p>
          <a:p>
            <a:pPr lvl="1"/>
            <a:r>
              <a:rPr lang="en-US" dirty="0" smtClean="0"/>
              <a:t>Given </a:t>
            </a:r>
            <a:r>
              <a:rPr lang="en-US" b="1" dirty="0" smtClean="0"/>
              <a:t>u</a:t>
            </a:r>
            <a:r>
              <a:rPr lang="en-US" baseline="-25000" dirty="0" smtClean="0"/>
              <a:t>1</a:t>
            </a:r>
            <a:r>
              <a:rPr lang="en-US" dirty="0" smtClean="0"/>
              <a:t>, …, </a:t>
            </a:r>
            <a:r>
              <a:rPr lang="en-US" b="1" dirty="0" smtClean="0"/>
              <a:t>u</a:t>
            </a:r>
            <a:r>
              <a:rPr lang="en-US" i="1" baseline="-25000" dirty="0" smtClean="0"/>
              <a:t>n</a:t>
            </a:r>
            <a:r>
              <a:rPr lang="en-US" dirty="0" smtClean="0"/>
              <a:t>, if these vectors are linearly independent,</a:t>
            </a:r>
          </a:p>
          <a:p>
            <a:pPr marL="457200" lvl="1" indent="0">
              <a:buNone/>
            </a:pPr>
            <a:r>
              <a:rPr lang="en-US" dirty="0"/>
              <a:t>	</a:t>
            </a:r>
            <a:r>
              <a:rPr lang="en-US" dirty="0" smtClean="0"/>
              <a:t>they form a basis for the span of these vectors</a:t>
            </a:r>
          </a:p>
          <a:p>
            <a:pPr lvl="1"/>
            <a:r>
              <a:rPr lang="en-US" dirty="0" smtClean="0"/>
              <a:t>These vectors are linearly independent if and only if the rank of the matrix                                        is equal to </a:t>
            </a:r>
            <a:r>
              <a:rPr lang="en-US" i="1" dirty="0" smtClean="0"/>
              <a:t>n</a:t>
            </a:r>
            <a:endParaRPr lang="en-US" dirty="0"/>
          </a:p>
          <a:p>
            <a:pPr lvl="1"/>
            <a:r>
              <a:rPr lang="en-US" dirty="0" smtClean="0"/>
              <a:t>Of course, if these </a:t>
            </a:r>
            <a:r>
              <a:rPr lang="en-US" i="1" dirty="0" smtClean="0"/>
              <a:t>n</a:t>
            </a:r>
            <a:r>
              <a:rPr lang="en-US" dirty="0" smtClean="0"/>
              <a:t> vectors are in </a:t>
            </a:r>
            <a:r>
              <a:rPr lang="en-US" b="1" dirty="0" err="1" smtClean="0"/>
              <a:t>F</a:t>
            </a:r>
            <a:r>
              <a:rPr lang="en-US" b="1" i="1" baseline="30000" dirty="0" err="1" smtClean="0"/>
              <a:t>m</a:t>
            </a:r>
            <a:r>
              <a:rPr lang="en-US" b="1" i="1" dirty="0" smtClean="0"/>
              <a:t> </a:t>
            </a:r>
            <a:r>
              <a:rPr lang="en-US" dirty="0" smtClean="0"/>
              <a:t>and </a:t>
            </a:r>
            <a:r>
              <a:rPr lang="en-US" i="1" dirty="0" smtClean="0"/>
              <a:t>m</a:t>
            </a:r>
            <a:r>
              <a:rPr lang="en-US" dirty="0" smtClean="0"/>
              <a:t> &lt; </a:t>
            </a:r>
            <a:r>
              <a:rPr lang="en-US" i="1" dirty="0" smtClean="0"/>
              <a:t>n</a:t>
            </a:r>
            <a:r>
              <a:rPr lang="en-US" dirty="0" smtClean="0"/>
              <a:t>,</a:t>
            </a:r>
            <a:br>
              <a:rPr lang="en-US" dirty="0" smtClean="0"/>
            </a:br>
            <a:r>
              <a:rPr lang="en-US" dirty="0" smtClean="0"/>
              <a:t>		these </a:t>
            </a:r>
            <a:r>
              <a:rPr lang="en-US" i="1" dirty="0" smtClean="0"/>
              <a:t>n</a:t>
            </a:r>
            <a:r>
              <a:rPr lang="en-US" dirty="0" smtClean="0"/>
              <a:t> vectors can never form a basis</a:t>
            </a:r>
            <a:endParaRPr lang="en-US" i="1" dirty="0"/>
          </a:p>
          <a:p>
            <a:pPr lvl="1"/>
            <a:endParaRPr lang="en-US" i="1" dirty="0"/>
          </a:p>
          <a:p>
            <a:endParaRPr lang="en-US" i="1" dirty="0" smtClean="0"/>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4</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3780595792"/>
              </p:ext>
            </p:extLst>
          </p:nvPr>
        </p:nvGraphicFramePr>
        <p:xfrm>
          <a:off x="2622777" y="3423784"/>
          <a:ext cx="2125662" cy="458787"/>
        </p:xfrm>
        <a:graphic>
          <a:graphicData uri="http://schemas.openxmlformats.org/presentationml/2006/ole">
            <mc:AlternateContent xmlns:mc="http://schemas.openxmlformats.org/markup-compatibility/2006">
              <mc:Choice xmlns:v="urn:schemas-microsoft-com:vml" Requires="v">
                <p:oleObj spid="_x0000_s435227" name="Equation" r:id="rId6" imgW="1625400" imgH="380880" progId="Equation.DSMT4">
                  <p:embed/>
                </p:oleObj>
              </mc:Choice>
              <mc:Fallback>
                <p:oleObj name="Equation" r:id="rId6" imgW="1625400" imgH="380880" progId="Equation.DSMT4">
                  <p:embed/>
                  <p:pic>
                    <p:nvPicPr>
                      <p:cNvPr id="0" name=""/>
                      <p:cNvPicPr>
                        <a:picLocks noChangeAspect="1" noChangeArrowheads="1"/>
                      </p:cNvPicPr>
                      <p:nvPr/>
                    </p:nvPicPr>
                    <p:blipFill>
                      <a:blip r:embed="rId7"/>
                      <a:srcRect/>
                      <a:stretch>
                        <a:fillRect/>
                      </a:stretch>
                    </p:blipFill>
                    <p:spPr bwMode="auto">
                      <a:xfrm>
                        <a:off x="2622777" y="3423784"/>
                        <a:ext cx="2125662"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2" name="Audio 1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390267461"/>
      </p:ext>
    </p:extLst>
  </p:cSld>
  <p:clrMapOvr>
    <a:masterClrMapping/>
  </p:clrMapOvr>
  <mc:AlternateContent xmlns:mc="http://schemas.openxmlformats.org/markup-compatibility/2006">
    <mc:Choice xmlns:p14="http://schemas.microsoft.com/office/powerpoint/2010/main" Requires="p14">
      <p:transition spd="slow" p14:dur="2000" advTm="85055"/>
    </mc:Choice>
    <mc:Fallback>
      <p:transition spd="slow" advTm="85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a basis</a:t>
            </a:r>
            <a:endParaRPr lang="en-CA" dirty="0"/>
          </a:p>
        </p:txBody>
      </p:sp>
      <p:sp>
        <p:nvSpPr>
          <p:cNvPr id="3" name="Content Placeholder 2"/>
          <p:cNvSpPr>
            <a:spLocks noGrp="1"/>
          </p:cNvSpPr>
          <p:nvPr>
            <p:ph idx="1"/>
          </p:nvPr>
        </p:nvSpPr>
        <p:spPr/>
        <p:txBody>
          <a:bodyPr/>
          <a:lstStyle/>
          <a:p>
            <a:r>
              <a:rPr lang="en-US" dirty="0" smtClean="0"/>
              <a:t>Also, given a collection of vectors </a:t>
            </a:r>
            <a:r>
              <a:rPr lang="en-US" b="1" dirty="0"/>
              <a:t>u</a:t>
            </a:r>
            <a:r>
              <a:rPr lang="en-US" baseline="-25000" dirty="0"/>
              <a:t>1</a:t>
            </a:r>
            <a:r>
              <a:rPr lang="en-US" dirty="0"/>
              <a:t>, …, </a:t>
            </a:r>
            <a:r>
              <a:rPr lang="en-US" b="1" dirty="0"/>
              <a:t>u</a:t>
            </a:r>
            <a:r>
              <a:rPr lang="en-US" i="1" baseline="-25000" dirty="0"/>
              <a:t>n</a:t>
            </a:r>
            <a:r>
              <a:rPr lang="en-US" dirty="0" smtClean="0"/>
              <a:t>,</a:t>
            </a:r>
          </a:p>
          <a:p>
            <a:pPr marL="0" indent="0">
              <a:buNone/>
            </a:pPr>
            <a:r>
              <a:rPr lang="en-US" dirty="0"/>
              <a:t>	</a:t>
            </a:r>
            <a:r>
              <a:rPr lang="en-US" dirty="0" smtClean="0"/>
              <a:t>we have already seen how to find a subset so that that </a:t>
            </a:r>
            <a:br>
              <a:rPr lang="en-US" dirty="0" smtClean="0"/>
            </a:br>
            <a:r>
              <a:rPr lang="en-US" dirty="0" smtClean="0"/>
              <a:t>	subset is a basis for the span of those vectors</a:t>
            </a:r>
          </a:p>
          <a:p>
            <a:pPr lvl="1"/>
            <a:r>
              <a:rPr lang="en-US" dirty="0" smtClean="0"/>
              <a:t>Again, define                                       and find a row-equivalent matrix that is in row-echelon form </a:t>
            </a:r>
          </a:p>
          <a:p>
            <a:pPr lvl="1"/>
            <a:r>
              <a:rPr lang="en-US" dirty="0" smtClean="0"/>
              <a:t>If there are no free variables associated with any column,</a:t>
            </a:r>
          </a:p>
          <a:p>
            <a:pPr marL="457200" lvl="1" indent="0">
              <a:buNone/>
            </a:pPr>
            <a:r>
              <a:rPr lang="en-US" dirty="0"/>
              <a:t>	</a:t>
            </a:r>
            <a:r>
              <a:rPr lang="en-US" dirty="0" smtClean="0"/>
              <a:t>	that is, all columns contain a leading non-zero entry</a:t>
            </a:r>
          </a:p>
          <a:p>
            <a:pPr lvl="2"/>
            <a:r>
              <a:rPr lang="en-US" dirty="0" smtClean="0"/>
              <a:t>Then, this collection forms a basis for their span</a:t>
            </a:r>
          </a:p>
          <a:p>
            <a:pPr lvl="1"/>
            <a:r>
              <a:rPr lang="en-US" dirty="0" smtClean="0"/>
              <a:t>If there are free variables associated with one or more columns,</a:t>
            </a:r>
          </a:p>
          <a:p>
            <a:pPr marL="457200" lvl="1" indent="0">
              <a:buNone/>
            </a:pPr>
            <a:r>
              <a:rPr lang="en-US" dirty="0"/>
              <a:t>	</a:t>
            </a:r>
            <a:r>
              <a:rPr lang="en-US" dirty="0" smtClean="0"/>
              <a:t>	that is, there are columns not containing a leading 		non-zero entry</a:t>
            </a:r>
            <a:endParaRPr lang="en-US" dirty="0"/>
          </a:p>
          <a:p>
            <a:pPr lvl="2"/>
            <a:r>
              <a:rPr lang="en-US" dirty="0" smtClean="0"/>
              <a:t>Remove the vectors corresponding to those columns and the remaining vectors form a basis</a:t>
            </a:r>
            <a:endParaRPr lang="en-US" dirty="0" smtClean="0"/>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5</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352535861"/>
              </p:ext>
            </p:extLst>
          </p:nvPr>
        </p:nvGraphicFramePr>
        <p:xfrm>
          <a:off x="2829605" y="2737984"/>
          <a:ext cx="2125662" cy="458787"/>
        </p:xfrm>
        <a:graphic>
          <a:graphicData uri="http://schemas.openxmlformats.org/presentationml/2006/ole">
            <mc:AlternateContent xmlns:mc="http://schemas.openxmlformats.org/markup-compatibility/2006">
              <mc:Choice xmlns:v="urn:schemas-microsoft-com:vml" Requires="v">
                <p:oleObj spid="_x0000_s446471" name="Equation" r:id="rId6" imgW="1625400" imgH="380880" progId="Equation.DSMT4">
                  <p:embed/>
                </p:oleObj>
              </mc:Choice>
              <mc:Fallback>
                <p:oleObj name="Equation" r:id="rId6" imgW="1625400" imgH="380880" progId="Equation.DSMT4">
                  <p:embed/>
                  <p:pic>
                    <p:nvPicPr>
                      <p:cNvPr id="0" name=""/>
                      <p:cNvPicPr>
                        <a:picLocks noChangeAspect="1" noChangeArrowheads="1"/>
                      </p:cNvPicPr>
                      <p:nvPr/>
                    </p:nvPicPr>
                    <p:blipFill>
                      <a:blip r:embed="rId7"/>
                      <a:srcRect/>
                      <a:stretch>
                        <a:fillRect/>
                      </a:stretch>
                    </p:blipFill>
                    <p:spPr bwMode="auto">
                      <a:xfrm>
                        <a:off x="2829605" y="2737984"/>
                        <a:ext cx="2125662"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634066470"/>
      </p:ext>
    </p:extLst>
  </p:cSld>
  <p:clrMapOvr>
    <a:masterClrMapping/>
  </p:clrMapOvr>
  <mc:AlternateContent xmlns:mc="http://schemas.openxmlformats.org/markup-compatibility/2006">
    <mc:Choice xmlns:p14="http://schemas.microsoft.com/office/powerpoint/2010/main" Requires="p14">
      <p:transition spd="slow" p14:dur="2000" advTm="82022"/>
    </mc:Choice>
    <mc:Fallback>
      <p:transition spd="slow" advTm="82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CA" dirty="0"/>
          </a:p>
        </p:txBody>
      </p:sp>
      <p:sp>
        <p:nvSpPr>
          <p:cNvPr id="3" name="Content Placeholder 2"/>
          <p:cNvSpPr>
            <a:spLocks noGrp="1"/>
          </p:cNvSpPr>
          <p:nvPr>
            <p:ph idx="1"/>
          </p:nvPr>
        </p:nvSpPr>
        <p:spPr/>
        <p:txBody>
          <a:bodyPr/>
          <a:lstStyle/>
          <a:p>
            <a:r>
              <a:rPr lang="en-US" dirty="0" smtClean="0"/>
              <a:t>Do these form a basis, and if not, find a subset that does:</a:t>
            </a:r>
          </a:p>
          <a:p>
            <a:endParaRPr lang="en-US" dirty="0"/>
          </a:p>
          <a:p>
            <a:endParaRPr lang="en-US" dirty="0" smtClean="0"/>
          </a:p>
          <a:p>
            <a:endParaRPr lang="en-US" dirty="0"/>
          </a:p>
          <a:p>
            <a:endParaRPr lang="en-US" dirty="0" smtClean="0"/>
          </a:p>
          <a:p>
            <a:r>
              <a:rPr lang="en-US" dirty="0" smtClean="0"/>
              <a:t>We note that </a:t>
            </a:r>
          </a:p>
          <a:p>
            <a:endParaRPr lang="en-US" dirty="0"/>
          </a:p>
          <a:p>
            <a:endParaRPr lang="en-US" dirty="0" smtClean="0"/>
          </a:p>
          <a:p>
            <a:endParaRPr lang="en-US" dirty="0"/>
          </a:p>
          <a:p>
            <a:endParaRPr lang="en-US" dirty="0" smtClean="0"/>
          </a:p>
          <a:p>
            <a:endParaRPr lang="en-US" dirty="0"/>
          </a:p>
          <a:p>
            <a:r>
              <a:rPr lang="en-US" dirty="0" smtClean="0"/>
              <a:t>Thus, a basis for the span is Vectors 1, 2 and 3</a:t>
            </a:r>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6</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8" name="Object 7"/>
          <p:cNvGraphicFramePr>
            <a:graphicFrameLocks noChangeAspect="1"/>
          </p:cNvGraphicFramePr>
          <p:nvPr>
            <p:extLst>
              <p:ext uri="{D42A27DB-BD31-4B8C-83A1-F6EECF244321}">
                <p14:modId xmlns:p14="http://schemas.microsoft.com/office/powerpoint/2010/main" val="4003937039"/>
              </p:ext>
            </p:extLst>
          </p:nvPr>
        </p:nvGraphicFramePr>
        <p:xfrm>
          <a:off x="2584903" y="2027695"/>
          <a:ext cx="4090988" cy="1641475"/>
        </p:xfrm>
        <a:graphic>
          <a:graphicData uri="http://schemas.openxmlformats.org/presentationml/2006/ole">
            <mc:AlternateContent xmlns:mc="http://schemas.openxmlformats.org/markup-compatibility/2006">
              <mc:Choice xmlns:v="urn:schemas-microsoft-com:vml" Requires="v">
                <p:oleObj spid="_x0000_s415799" name="Equation" r:id="rId6" imgW="3441600" imgH="1498320" progId="Equation.DSMT4">
                  <p:embed/>
                </p:oleObj>
              </mc:Choice>
              <mc:Fallback>
                <p:oleObj name="Equation" r:id="rId6" imgW="3441600" imgH="1498320" progId="Equation.DSMT4">
                  <p:embed/>
                  <p:pic>
                    <p:nvPicPr>
                      <p:cNvPr id="0" name=""/>
                      <p:cNvPicPr>
                        <a:picLocks noChangeAspect="1" noChangeArrowheads="1"/>
                      </p:cNvPicPr>
                      <p:nvPr/>
                    </p:nvPicPr>
                    <p:blipFill>
                      <a:blip r:embed="rId7"/>
                      <a:srcRect/>
                      <a:stretch>
                        <a:fillRect/>
                      </a:stretch>
                    </p:blipFill>
                    <p:spPr bwMode="auto">
                      <a:xfrm>
                        <a:off x="2584903" y="2027695"/>
                        <a:ext cx="4090988"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858648292"/>
              </p:ext>
            </p:extLst>
          </p:nvPr>
        </p:nvGraphicFramePr>
        <p:xfrm>
          <a:off x="1317400" y="4084864"/>
          <a:ext cx="6777037" cy="1641475"/>
        </p:xfrm>
        <a:graphic>
          <a:graphicData uri="http://schemas.openxmlformats.org/presentationml/2006/ole">
            <mc:AlternateContent xmlns:mc="http://schemas.openxmlformats.org/markup-compatibility/2006">
              <mc:Choice xmlns:v="urn:schemas-microsoft-com:vml" Requires="v">
                <p:oleObj spid="_x0000_s415800" name="Equation" r:id="rId8" imgW="5702040" imgH="1498320" progId="Equation.DSMT4">
                  <p:embed/>
                </p:oleObj>
              </mc:Choice>
              <mc:Fallback>
                <p:oleObj name="Equation" r:id="rId8" imgW="5702040" imgH="1498320" progId="Equation.DSMT4">
                  <p:embed/>
                  <p:pic>
                    <p:nvPicPr>
                      <p:cNvPr id="0" name=""/>
                      <p:cNvPicPr>
                        <a:picLocks noChangeAspect="1" noChangeArrowheads="1"/>
                      </p:cNvPicPr>
                      <p:nvPr/>
                    </p:nvPicPr>
                    <p:blipFill>
                      <a:blip r:embed="rId9"/>
                      <a:srcRect/>
                      <a:stretch>
                        <a:fillRect/>
                      </a:stretch>
                    </p:blipFill>
                    <p:spPr bwMode="auto">
                      <a:xfrm>
                        <a:off x="1317400" y="4084864"/>
                        <a:ext cx="6777037"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6" name="Straight Connector 15"/>
          <p:cNvCxnSpPr/>
          <p:nvPr/>
        </p:nvCxnSpPr>
        <p:spPr>
          <a:xfrm flipV="1">
            <a:off x="5889171" y="1992087"/>
            <a:ext cx="587829" cy="167639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5932715" y="2035629"/>
            <a:ext cx="522514" cy="168728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2" name="Audio 2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829463725"/>
      </p:ext>
    </p:extLst>
  </p:cSld>
  <p:clrMapOvr>
    <a:masterClrMapping/>
  </p:clrMapOvr>
  <mc:AlternateContent xmlns:mc="http://schemas.openxmlformats.org/markup-compatibility/2006">
    <mc:Choice xmlns:p14="http://schemas.microsoft.com/office/powerpoint/2010/main" Requires="p14">
      <p:transition spd="slow" p14:dur="2000" advTm="71083"/>
    </mc:Choice>
    <mc:Fallback>
      <p:transition spd="slow" advTm="71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CA" dirty="0"/>
          </a:p>
        </p:txBody>
      </p:sp>
      <p:sp>
        <p:nvSpPr>
          <p:cNvPr id="3" name="Content Placeholder 2"/>
          <p:cNvSpPr>
            <a:spLocks noGrp="1"/>
          </p:cNvSpPr>
          <p:nvPr>
            <p:ph idx="1"/>
          </p:nvPr>
        </p:nvSpPr>
        <p:spPr/>
        <p:txBody>
          <a:bodyPr/>
          <a:lstStyle/>
          <a:p>
            <a:r>
              <a:rPr lang="en-US" dirty="0" smtClean="0"/>
              <a:t>Do these form a basis, and if not, find a subset that does:</a:t>
            </a:r>
          </a:p>
          <a:p>
            <a:endParaRPr lang="en-US" dirty="0"/>
          </a:p>
          <a:p>
            <a:endParaRPr lang="en-US" dirty="0" smtClean="0"/>
          </a:p>
          <a:p>
            <a:endParaRPr lang="en-US" dirty="0"/>
          </a:p>
          <a:p>
            <a:endParaRPr lang="en-US" dirty="0" smtClean="0"/>
          </a:p>
          <a:p>
            <a:r>
              <a:rPr lang="en-US" dirty="0" smtClean="0"/>
              <a:t>We note that </a:t>
            </a:r>
          </a:p>
          <a:p>
            <a:endParaRPr lang="en-US" dirty="0"/>
          </a:p>
          <a:p>
            <a:endParaRPr lang="en-US" dirty="0" smtClean="0"/>
          </a:p>
          <a:p>
            <a:endParaRPr lang="en-US" dirty="0"/>
          </a:p>
          <a:p>
            <a:endParaRPr lang="en-US" dirty="0" smtClean="0"/>
          </a:p>
          <a:p>
            <a:endParaRPr lang="en-US" dirty="0"/>
          </a:p>
          <a:p>
            <a:r>
              <a:rPr lang="en-US" dirty="0" smtClean="0"/>
              <a:t>Thus, a basis for the span is Vectors 1 and 4</a:t>
            </a:r>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7</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8" name="Object 7"/>
          <p:cNvGraphicFramePr>
            <a:graphicFrameLocks noChangeAspect="1"/>
          </p:cNvGraphicFramePr>
          <p:nvPr>
            <p:extLst>
              <p:ext uri="{D42A27DB-BD31-4B8C-83A1-F6EECF244321}">
                <p14:modId xmlns:p14="http://schemas.microsoft.com/office/powerpoint/2010/main" val="318161017"/>
              </p:ext>
            </p:extLst>
          </p:nvPr>
        </p:nvGraphicFramePr>
        <p:xfrm>
          <a:off x="2652713" y="2027238"/>
          <a:ext cx="3954462" cy="1641475"/>
        </p:xfrm>
        <a:graphic>
          <a:graphicData uri="http://schemas.openxmlformats.org/presentationml/2006/ole">
            <mc:AlternateContent xmlns:mc="http://schemas.openxmlformats.org/markup-compatibility/2006">
              <mc:Choice xmlns:v="urn:schemas-microsoft-com:vml" Requires="v">
                <p:oleObj spid="_x0000_s447500" name="Equation" r:id="rId6" imgW="3327120" imgH="1498320" progId="Equation.DSMT4">
                  <p:embed/>
                </p:oleObj>
              </mc:Choice>
              <mc:Fallback>
                <p:oleObj name="Equation" r:id="rId6" imgW="3327120" imgH="1498320" progId="Equation.DSMT4">
                  <p:embed/>
                  <p:pic>
                    <p:nvPicPr>
                      <p:cNvPr id="0" name=""/>
                      <p:cNvPicPr>
                        <a:picLocks noChangeAspect="1" noChangeArrowheads="1"/>
                      </p:cNvPicPr>
                      <p:nvPr/>
                    </p:nvPicPr>
                    <p:blipFill>
                      <a:blip r:embed="rId7"/>
                      <a:srcRect/>
                      <a:stretch>
                        <a:fillRect/>
                      </a:stretch>
                    </p:blipFill>
                    <p:spPr bwMode="auto">
                      <a:xfrm>
                        <a:off x="2652713" y="2027238"/>
                        <a:ext cx="3954462"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417634414"/>
              </p:ext>
            </p:extLst>
          </p:nvPr>
        </p:nvGraphicFramePr>
        <p:xfrm>
          <a:off x="1633538" y="4084638"/>
          <a:ext cx="6143625" cy="1641475"/>
        </p:xfrm>
        <a:graphic>
          <a:graphicData uri="http://schemas.openxmlformats.org/presentationml/2006/ole">
            <mc:AlternateContent xmlns:mc="http://schemas.openxmlformats.org/markup-compatibility/2006">
              <mc:Choice xmlns:v="urn:schemas-microsoft-com:vml" Requires="v">
                <p:oleObj spid="_x0000_s447501" name="Equation" r:id="rId8" imgW="5168880" imgH="1498320" progId="Equation.DSMT4">
                  <p:embed/>
                </p:oleObj>
              </mc:Choice>
              <mc:Fallback>
                <p:oleObj name="Equation" r:id="rId8" imgW="5168880" imgH="1498320" progId="Equation.DSMT4">
                  <p:embed/>
                  <p:pic>
                    <p:nvPicPr>
                      <p:cNvPr id="0" name=""/>
                      <p:cNvPicPr>
                        <a:picLocks noChangeAspect="1" noChangeArrowheads="1"/>
                      </p:cNvPicPr>
                      <p:nvPr/>
                    </p:nvPicPr>
                    <p:blipFill>
                      <a:blip r:embed="rId9"/>
                      <a:srcRect/>
                      <a:stretch>
                        <a:fillRect/>
                      </a:stretch>
                    </p:blipFill>
                    <p:spPr bwMode="auto">
                      <a:xfrm>
                        <a:off x="1633538" y="4084638"/>
                        <a:ext cx="6143625"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0" name="Straight Connector 9"/>
          <p:cNvCxnSpPr/>
          <p:nvPr/>
        </p:nvCxnSpPr>
        <p:spPr>
          <a:xfrm flipV="1">
            <a:off x="4811457" y="1992087"/>
            <a:ext cx="587829" cy="167639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4855001" y="2035629"/>
            <a:ext cx="522514" cy="168728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777283" y="2013855"/>
            <a:ext cx="587829" cy="167639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3820827" y="2057397"/>
            <a:ext cx="522514" cy="168728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751658966"/>
      </p:ext>
    </p:extLst>
  </p:cSld>
  <p:clrMapOvr>
    <a:masterClrMapping/>
  </p:clrMapOvr>
  <mc:AlternateContent xmlns:mc="http://schemas.openxmlformats.org/markup-compatibility/2006">
    <mc:Choice xmlns:p14="http://schemas.microsoft.com/office/powerpoint/2010/main" Requires="p14">
      <p:transition spd="slow" p14:dur="2000" advTm="80773"/>
    </mc:Choice>
    <mc:Fallback>
      <p:transition spd="slow" advTm="80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CA" dirty="0"/>
          </a:p>
        </p:txBody>
      </p:sp>
      <p:sp>
        <p:nvSpPr>
          <p:cNvPr id="3" name="Content Placeholder 2"/>
          <p:cNvSpPr>
            <a:spLocks noGrp="1"/>
          </p:cNvSpPr>
          <p:nvPr>
            <p:ph idx="1"/>
          </p:nvPr>
        </p:nvSpPr>
        <p:spPr/>
        <p:txBody>
          <a:bodyPr/>
          <a:lstStyle/>
          <a:p>
            <a:r>
              <a:rPr lang="en-US" dirty="0" smtClean="0"/>
              <a:t>Do these form a basis, and if not, find a subset that does:</a:t>
            </a:r>
          </a:p>
          <a:p>
            <a:endParaRPr lang="en-US" dirty="0"/>
          </a:p>
          <a:p>
            <a:endParaRPr lang="en-US" dirty="0" smtClean="0"/>
          </a:p>
          <a:p>
            <a:endParaRPr lang="en-US" dirty="0"/>
          </a:p>
          <a:p>
            <a:endParaRPr lang="en-US" dirty="0" smtClean="0"/>
          </a:p>
          <a:p>
            <a:r>
              <a:rPr lang="en-US" dirty="0" smtClean="0"/>
              <a:t>We note that </a:t>
            </a:r>
          </a:p>
          <a:p>
            <a:endParaRPr lang="en-US" dirty="0"/>
          </a:p>
          <a:p>
            <a:endParaRPr lang="en-US" dirty="0" smtClean="0"/>
          </a:p>
          <a:p>
            <a:endParaRPr lang="en-US" dirty="0"/>
          </a:p>
          <a:p>
            <a:endParaRPr lang="en-US" dirty="0" smtClean="0"/>
          </a:p>
          <a:p>
            <a:endParaRPr lang="en-US" dirty="0"/>
          </a:p>
          <a:p>
            <a:r>
              <a:rPr lang="en-US" dirty="0" smtClean="0"/>
              <a:t>Thus, this is a basis for the span</a:t>
            </a:r>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8</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8" name="Object 7"/>
          <p:cNvGraphicFramePr>
            <a:graphicFrameLocks noChangeAspect="1"/>
          </p:cNvGraphicFramePr>
          <p:nvPr>
            <p:extLst>
              <p:ext uri="{D42A27DB-BD31-4B8C-83A1-F6EECF244321}">
                <p14:modId xmlns:p14="http://schemas.microsoft.com/office/powerpoint/2010/main" val="3193495865"/>
              </p:ext>
            </p:extLst>
          </p:nvPr>
        </p:nvGraphicFramePr>
        <p:xfrm>
          <a:off x="2667000" y="2027238"/>
          <a:ext cx="3924300" cy="1641475"/>
        </p:xfrm>
        <a:graphic>
          <a:graphicData uri="http://schemas.openxmlformats.org/presentationml/2006/ole">
            <mc:AlternateContent xmlns:mc="http://schemas.openxmlformats.org/markup-compatibility/2006">
              <mc:Choice xmlns:v="urn:schemas-microsoft-com:vml" Requires="v">
                <p:oleObj spid="_x0000_s448528" name="Equation" r:id="rId6" imgW="3301920" imgH="1498320" progId="Equation.DSMT4">
                  <p:embed/>
                </p:oleObj>
              </mc:Choice>
              <mc:Fallback>
                <p:oleObj name="Equation" r:id="rId6" imgW="3301920" imgH="1498320" progId="Equation.DSMT4">
                  <p:embed/>
                  <p:pic>
                    <p:nvPicPr>
                      <p:cNvPr id="0" name=""/>
                      <p:cNvPicPr>
                        <a:picLocks noChangeAspect="1" noChangeArrowheads="1"/>
                      </p:cNvPicPr>
                      <p:nvPr/>
                    </p:nvPicPr>
                    <p:blipFill>
                      <a:blip r:embed="rId7"/>
                      <a:srcRect/>
                      <a:stretch>
                        <a:fillRect/>
                      </a:stretch>
                    </p:blipFill>
                    <p:spPr bwMode="auto">
                      <a:xfrm>
                        <a:off x="2667000" y="2027238"/>
                        <a:ext cx="3924300"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150305063"/>
              </p:ext>
            </p:extLst>
          </p:nvPr>
        </p:nvGraphicFramePr>
        <p:xfrm>
          <a:off x="1549400" y="4084638"/>
          <a:ext cx="6310313" cy="1641475"/>
        </p:xfrm>
        <a:graphic>
          <a:graphicData uri="http://schemas.openxmlformats.org/presentationml/2006/ole">
            <mc:AlternateContent xmlns:mc="http://schemas.openxmlformats.org/markup-compatibility/2006">
              <mc:Choice xmlns:v="urn:schemas-microsoft-com:vml" Requires="v">
                <p:oleObj spid="_x0000_s448529" name="Equation" r:id="rId8" imgW="5308560" imgH="1498320" progId="Equation.DSMT4">
                  <p:embed/>
                </p:oleObj>
              </mc:Choice>
              <mc:Fallback>
                <p:oleObj name="Equation" r:id="rId8" imgW="5308560" imgH="1498320" progId="Equation.DSMT4">
                  <p:embed/>
                  <p:pic>
                    <p:nvPicPr>
                      <p:cNvPr id="0" name=""/>
                      <p:cNvPicPr>
                        <a:picLocks noChangeAspect="1" noChangeArrowheads="1"/>
                      </p:cNvPicPr>
                      <p:nvPr/>
                    </p:nvPicPr>
                    <p:blipFill>
                      <a:blip r:embed="rId9"/>
                      <a:srcRect/>
                      <a:stretch>
                        <a:fillRect/>
                      </a:stretch>
                    </p:blipFill>
                    <p:spPr bwMode="auto">
                      <a:xfrm>
                        <a:off x="1549400" y="4084638"/>
                        <a:ext cx="6310313"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 name="Audio 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559178191"/>
      </p:ext>
    </p:extLst>
  </p:cSld>
  <p:clrMapOvr>
    <a:masterClrMapping/>
  </p:clrMapOvr>
  <mc:AlternateContent xmlns:mc="http://schemas.openxmlformats.org/markup-compatibility/2006">
    <mc:Choice xmlns:p14="http://schemas.microsoft.com/office/powerpoint/2010/main" Requires="p14">
      <p:transition spd="slow" p14:dur="2000" advTm="38135"/>
    </mc:Choice>
    <mc:Fallback>
      <p:transition spd="slow" advTm="38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CA" dirty="0"/>
          </a:p>
        </p:txBody>
      </p:sp>
      <p:sp>
        <p:nvSpPr>
          <p:cNvPr id="3" name="Content Placeholder 2"/>
          <p:cNvSpPr>
            <a:spLocks noGrp="1"/>
          </p:cNvSpPr>
          <p:nvPr>
            <p:ph idx="1"/>
          </p:nvPr>
        </p:nvSpPr>
        <p:spPr/>
        <p:txBody>
          <a:bodyPr/>
          <a:lstStyle/>
          <a:p>
            <a:r>
              <a:rPr lang="en-US" dirty="0" smtClean="0"/>
              <a:t>In </a:t>
            </a:r>
            <a:r>
              <a:rPr lang="en-US" b="1" dirty="0" smtClean="0"/>
              <a:t>R</a:t>
            </a:r>
            <a:r>
              <a:rPr lang="en-US" i="1" baseline="30000" dirty="0" smtClean="0"/>
              <a:t>m</a:t>
            </a:r>
            <a:r>
              <a:rPr lang="en-US" i="1" dirty="0" smtClean="0"/>
              <a:t>, </a:t>
            </a:r>
            <a:r>
              <a:rPr lang="en-US" dirty="0" smtClean="0"/>
              <a:t>the </a:t>
            </a:r>
            <a:r>
              <a:rPr lang="en-US" i="1" dirty="0" smtClean="0"/>
              <a:t>m</a:t>
            </a:r>
            <a:r>
              <a:rPr lang="en-US" dirty="0" smtClean="0"/>
              <a:t> vectors are always a basis</a:t>
            </a:r>
          </a:p>
          <a:p>
            <a:endParaRPr lang="en-US" dirty="0"/>
          </a:p>
          <a:p>
            <a:endParaRPr lang="en-US" dirty="0" smtClean="0"/>
          </a:p>
          <a:p>
            <a:endParaRPr lang="en-US" dirty="0"/>
          </a:p>
          <a:p>
            <a:endParaRPr lang="en-US" dirty="0" smtClean="0"/>
          </a:p>
          <a:p>
            <a:endParaRPr lang="en-US" dirty="0" smtClean="0"/>
          </a:p>
          <a:p>
            <a:r>
              <a:rPr lang="en-US" dirty="0" smtClean="0"/>
              <a:t>After all, the rank of the corresponding matrix is </a:t>
            </a:r>
            <a:r>
              <a:rPr lang="en-US" i="1" dirty="0" smtClean="0"/>
              <a:t>m</a:t>
            </a:r>
            <a:endParaRPr lang="en-US" dirty="0" smtClean="0"/>
          </a:p>
        </p:txBody>
      </p:sp>
      <p:sp>
        <p:nvSpPr>
          <p:cNvPr id="4" name="Footer Placeholder 3"/>
          <p:cNvSpPr>
            <a:spLocks noGrp="1"/>
          </p:cNvSpPr>
          <p:nvPr>
            <p:ph type="ftr" sz="quarter" idx="11"/>
          </p:nvPr>
        </p:nvSpPr>
        <p:spPr/>
        <p:txBody>
          <a:bodyPr/>
          <a:lstStyle/>
          <a:p>
            <a:r>
              <a:rPr lang="en-CA" smtClean="0"/>
              <a:t>Linear dependence and independence of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9</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8" name="Object 7"/>
          <p:cNvGraphicFramePr>
            <a:graphicFrameLocks noChangeAspect="1"/>
          </p:cNvGraphicFramePr>
          <p:nvPr>
            <p:extLst>
              <p:ext uri="{D42A27DB-BD31-4B8C-83A1-F6EECF244321}">
                <p14:modId xmlns:p14="http://schemas.microsoft.com/office/powerpoint/2010/main" val="539016286"/>
              </p:ext>
            </p:extLst>
          </p:nvPr>
        </p:nvGraphicFramePr>
        <p:xfrm>
          <a:off x="3319928" y="2009690"/>
          <a:ext cx="2620032" cy="2046695"/>
        </p:xfrm>
        <a:graphic>
          <a:graphicData uri="http://schemas.openxmlformats.org/presentationml/2006/ole">
            <mc:AlternateContent xmlns:mc="http://schemas.openxmlformats.org/markup-compatibility/2006">
              <mc:Choice xmlns:v="urn:schemas-microsoft-com:vml" Requires="v">
                <p:oleObj spid="_x0000_s449560" name="Equation" r:id="rId6" imgW="2666880" imgH="2260440" progId="Equation.DSMT4">
                  <p:embed/>
                </p:oleObj>
              </mc:Choice>
              <mc:Fallback>
                <p:oleObj name="Equation" r:id="rId6" imgW="2666880" imgH="2260440" progId="Equation.DSMT4">
                  <p:embed/>
                  <p:pic>
                    <p:nvPicPr>
                      <p:cNvPr id="0" name=""/>
                      <p:cNvPicPr>
                        <a:picLocks noChangeAspect="1" noChangeArrowheads="1"/>
                      </p:cNvPicPr>
                      <p:nvPr/>
                    </p:nvPicPr>
                    <p:blipFill>
                      <a:blip r:embed="rId7"/>
                      <a:srcRect/>
                      <a:stretch>
                        <a:fillRect/>
                      </a:stretch>
                    </p:blipFill>
                    <p:spPr bwMode="auto">
                      <a:xfrm>
                        <a:off x="3319928" y="2009690"/>
                        <a:ext cx="2620032" cy="2046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023917856"/>
              </p:ext>
            </p:extLst>
          </p:nvPr>
        </p:nvGraphicFramePr>
        <p:xfrm>
          <a:off x="3548289" y="4492172"/>
          <a:ext cx="2271713" cy="2046288"/>
        </p:xfrm>
        <a:graphic>
          <a:graphicData uri="http://schemas.openxmlformats.org/presentationml/2006/ole">
            <mc:AlternateContent xmlns:mc="http://schemas.openxmlformats.org/markup-compatibility/2006">
              <mc:Choice xmlns:v="urn:schemas-microsoft-com:vml" Requires="v">
                <p:oleObj spid="_x0000_s449561" name="Equation" r:id="rId8" imgW="2311200" imgH="2260440" progId="Equation.DSMT4">
                  <p:embed/>
                </p:oleObj>
              </mc:Choice>
              <mc:Fallback>
                <p:oleObj name="Equation" r:id="rId8" imgW="2311200" imgH="2260440" progId="Equation.DSMT4">
                  <p:embed/>
                  <p:pic>
                    <p:nvPicPr>
                      <p:cNvPr id="0" name=""/>
                      <p:cNvPicPr>
                        <a:picLocks noChangeAspect="1" noChangeArrowheads="1"/>
                      </p:cNvPicPr>
                      <p:nvPr/>
                    </p:nvPicPr>
                    <p:blipFill>
                      <a:blip r:embed="rId9"/>
                      <a:srcRect/>
                      <a:stretch>
                        <a:fillRect/>
                      </a:stretch>
                    </p:blipFill>
                    <p:spPr bwMode="auto">
                      <a:xfrm>
                        <a:off x="3548289" y="4492172"/>
                        <a:ext cx="2271713"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 name="Audio 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616410323"/>
      </p:ext>
    </p:extLst>
  </p:cSld>
  <p:clrMapOvr>
    <a:masterClrMapping/>
  </p:clrMapOvr>
  <mc:AlternateContent xmlns:mc="http://schemas.openxmlformats.org/markup-compatibility/2006">
    <mc:Choice xmlns:p14="http://schemas.microsoft.com/office/powerpoint/2010/main" Requires="p14">
      <p:transition spd="slow" p14:dur="2000" advTm="57897"/>
    </mc:Choice>
    <mc:Fallback>
      <p:transition spd="slow" advTm="57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0|9.7|13|5.6|8"/>
</p:tagLst>
</file>

<file path=ppt/tags/tag10.xml><?xml version="1.0" encoding="utf-8"?>
<p:tagLst xmlns:a="http://schemas.openxmlformats.org/drawingml/2006/main" xmlns:r="http://schemas.openxmlformats.org/officeDocument/2006/relationships" xmlns:p="http://schemas.openxmlformats.org/presentationml/2006/main">
  <p:tag name="TIMING" val="|17.4|12.8|9.3"/>
</p:tagLst>
</file>

<file path=ppt/tags/tag11.xml><?xml version="1.0" encoding="utf-8"?>
<p:tagLst xmlns:a="http://schemas.openxmlformats.org/drawingml/2006/main" xmlns:r="http://schemas.openxmlformats.org/officeDocument/2006/relationships" xmlns:p="http://schemas.openxmlformats.org/presentationml/2006/main">
  <p:tag name="TIMING" val="|11.7|10.4"/>
</p:tagLst>
</file>

<file path=ppt/tags/tag12.xml><?xml version="1.0" encoding="utf-8"?>
<p:tagLst xmlns:a="http://schemas.openxmlformats.org/drawingml/2006/main" xmlns:r="http://schemas.openxmlformats.org/officeDocument/2006/relationships" xmlns:p="http://schemas.openxmlformats.org/presentationml/2006/main">
  <p:tag name="TIMING" val="|12.4|18.7|7.2|24.4"/>
</p:tagLst>
</file>

<file path=ppt/tags/tag13.xml><?xml version="1.0" encoding="utf-8"?>
<p:tagLst xmlns:a="http://schemas.openxmlformats.org/drawingml/2006/main" xmlns:r="http://schemas.openxmlformats.org/officeDocument/2006/relationships" xmlns:p="http://schemas.openxmlformats.org/presentationml/2006/main">
  <p:tag name="TIMING" val="|14.5|6.7|8.3|7.3|4.5|8.7"/>
</p:tagLst>
</file>

<file path=ppt/tags/tag14.xml><?xml version="1.0" encoding="utf-8"?>
<p:tagLst xmlns:a="http://schemas.openxmlformats.org/drawingml/2006/main" xmlns:r="http://schemas.openxmlformats.org/officeDocument/2006/relationships" xmlns:p="http://schemas.openxmlformats.org/presentationml/2006/main">
  <p:tag name="TIMING" val="|15.6|16.3|7.5|9.9"/>
</p:tagLst>
</file>

<file path=ppt/tags/tag15.xml><?xml version="1.0" encoding="utf-8"?>
<p:tagLst xmlns:a="http://schemas.openxmlformats.org/drawingml/2006/main" xmlns:r="http://schemas.openxmlformats.org/officeDocument/2006/relationships" xmlns:p="http://schemas.openxmlformats.org/presentationml/2006/main">
  <p:tag name="TIMING" val="|17.5|37|19|10.2"/>
</p:tagLst>
</file>

<file path=ppt/tags/tag16.xml><?xml version="1.0" encoding="utf-8"?>
<p:tagLst xmlns:a="http://schemas.openxmlformats.org/drawingml/2006/main" xmlns:r="http://schemas.openxmlformats.org/officeDocument/2006/relationships" xmlns:p="http://schemas.openxmlformats.org/presentationml/2006/main">
  <p:tag name="TIMING" val="|21.8"/>
</p:tagLst>
</file>

<file path=ppt/tags/tag17.xml><?xml version="1.0" encoding="utf-8"?>
<p:tagLst xmlns:a="http://schemas.openxmlformats.org/drawingml/2006/main" xmlns:r="http://schemas.openxmlformats.org/officeDocument/2006/relationships" xmlns:p="http://schemas.openxmlformats.org/presentationml/2006/main">
  <p:tag name="TIMING" val="|27.1|17|5.1"/>
</p:tagLst>
</file>

<file path=ppt/tags/tag18.xml><?xml version="1.0" encoding="utf-8"?>
<p:tagLst xmlns:a="http://schemas.openxmlformats.org/drawingml/2006/main" xmlns:r="http://schemas.openxmlformats.org/officeDocument/2006/relationships" xmlns:p="http://schemas.openxmlformats.org/presentationml/2006/main">
  <p:tag name="TIMING" val="|9.5|12.8|26|4.4|73.8"/>
</p:tagLst>
</file>

<file path=ppt/tags/tag2.xml><?xml version="1.0" encoding="utf-8"?>
<p:tagLst xmlns:a="http://schemas.openxmlformats.org/drawingml/2006/main" xmlns:r="http://schemas.openxmlformats.org/officeDocument/2006/relationships" xmlns:p="http://schemas.openxmlformats.org/presentationml/2006/main">
  <p:tag name="TIMING" val="|7.7|14.6|20.7"/>
</p:tagLst>
</file>

<file path=ppt/tags/tag3.xml><?xml version="1.0" encoding="utf-8"?>
<p:tagLst xmlns:a="http://schemas.openxmlformats.org/drawingml/2006/main" xmlns:r="http://schemas.openxmlformats.org/officeDocument/2006/relationships" xmlns:p="http://schemas.openxmlformats.org/presentationml/2006/main">
  <p:tag name="TIMING" val="|17.3|17.9|11.2|10.5|10.6"/>
</p:tagLst>
</file>

<file path=ppt/tags/tag4.xml><?xml version="1.0" encoding="utf-8"?>
<p:tagLst xmlns:a="http://schemas.openxmlformats.org/drawingml/2006/main" xmlns:r="http://schemas.openxmlformats.org/officeDocument/2006/relationships" xmlns:p="http://schemas.openxmlformats.org/presentationml/2006/main">
  <p:tag name="TIMING" val="|15.7|1.8|26.3|3.4"/>
</p:tagLst>
</file>

<file path=ppt/tags/tag5.xml><?xml version="1.0" encoding="utf-8"?>
<p:tagLst xmlns:a="http://schemas.openxmlformats.org/drawingml/2006/main" xmlns:r="http://schemas.openxmlformats.org/officeDocument/2006/relationships" xmlns:p="http://schemas.openxmlformats.org/presentationml/2006/main">
  <p:tag name="TIMING" val="|7.2|17.4|28.9"/>
</p:tagLst>
</file>

<file path=ppt/tags/tag6.xml><?xml version="1.0" encoding="utf-8"?>
<p:tagLst xmlns:a="http://schemas.openxmlformats.org/drawingml/2006/main" xmlns:r="http://schemas.openxmlformats.org/officeDocument/2006/relationships" xmlns:p="http://schemas.openxmlformats.org/presentationml/2006/main">
  <p:tag name="TIMING" val="|6.1|26.3"/>
</p:tagLst>
</file>

<file path=ppt/tags/tag7.xml><?xml version="1.0" encoding="utf-8"?>
<p:tagLst xmlns:a="http://schemas.openxmlformats.org/drawingml/2006/main" xmlns:r="http://schemas.openxmlformats.org/officeDocument/2006/relationships" xmlns:p="http://schemas.openxmlformats.org/presentationml/2006/main">
  <p:tag name="TIMING" val="|24.8"/>
</p:tagLst>
</file>

<file path=ppt/tags/tag8.xml><?xml version="1.0" encoding="utf-8"?>
<p:tagLst xmlns:a="http://schemas.openxmlformats.org/drawingml/2006/main" xmlns:r="http://schemas.openxmlformats.org/officeDocument/2006/relationships" xmlns:p="http://schemas.openxmlformats.org/presentationml/2006/main">
  <p:tag name="TIMING" val="|22.4|52|20.4|52.4"/>
</p:tagLst>
</file>

<file path=ppt/tags/tag9.xml><?xml version="1.0" encoding="utf-8"?>
<p:tagLst xmlns:a="http://schemas.openxmlformats.org/drawingml/2006/main" xmlns:r="http://schemas.openxmlformats.org/officeDocument/2006/relationships" xmlns:p="http://schemas.openxmlformats.org/presentationml/2006/main">
  <p:tag name="TIMING" val="|33.1|32.4|6.7|7.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38843</TotalTime>
  <Words>1013</Words>
  <Application>Microsoft Office PowerPoint</Application>
  <PresentationFormat>On-screen Show (4:3)</PresentationFormat>
  <Paragraphs>258</Paragraphs>
  <Slides>25</Slides>
  <Notes>0</Notes>
  <HiddenSlides>0</HiddenSlides>
  <MMClips>25</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27" baseType="lpstr">
      <vt:lpstr>Office Theme</vt:lpstr>
      <vt:lpstr>MathType 6.0 Equation</vt:lpstr>
      <vt:lpstr>6.7 Bases and dimension</vt:lpstr>
      <vt:lpstr>Introduction</vt:lpstr>
      <vt:lpstr>Definition</vt:lpstr>
      <vt:lpstr>Determining when a collection is a basis</vt:lpstr>
      <vt:lpstr>Finding a basis</vt:lpstr>
      <vt:lpstr>Example</vt:lpstr>
      <vt:lpstr>Example</vt:lpstr>
      <vt:lpstr>Example</vt:lpstr>
      <vt:lpstr>Example</vt:lpstr>
      <vt:lpstr>Observations</vt:lpstr>
      <vt:lpstr>Observations</vt:lpstr>
      <vt:lpstr>Observations</vt:lpstr>
      <vt:lpstr>Definition</vt:lpstr>
      <vt:lpstr>Example</vt:lpstr>
      <vt:lpstr>Example</vt:lpstr>
      <vt:lpstr>Example</vt:lpstr>
      <vt:lpstr>Bases for Rm and Cm</vt:lpstr>
      <vt:lpstr>Orthogonal and orthonormal bases</vt:lpstr>
      <vt:lpstr>Orthogonal and orthonormal bases</vt:lpstr>
      <vt:lpstr>Orthogonal and orthonormal bases</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912</cp:revision>
  <dcterms:created xsi:type="dcterms:W3CDTF">2020-04-30T19:27:29Z</dcterms:created>
  <dcterms:modified xsi:type="dcterms:W3CDTF">2020-10-29T11:45:36Z</dcterms:modified>
</cp:coreProperties>
</file>